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8"/>
  </p:notesMasterIdLst>
  <p:sldIdLst>
    <p:sldId id="256" r:id="rId5"/>
    <p:sldId id="257" r:id="rId6"/>
    <p:sldId id="258" r:id="rId7"/>
    <p:sldId id="402" r:id="rId8"/>
    <p:sldId id="507" r:id="rId9"/>
    <p:sldId id="261" r:id="rId10"/>
    <p:sldId id="508" r:id="rId11"/>
    <p:sldId id="262" r:id="rId12"/>
    <p:sldId id="263" r:id="rId13"/>
    <p:sldId id="407" r:id="rId14"/>
    <p:sldId id="509" r:id="rId15"/>
    <p:sldId id="459" r:id="rId16"/>
    <p:sldId id="447" r:id="rId17"/>
    <p:sldId id="510" r:id="rId18"/>
    <p:sldId id="264" r:id="rId19"/>
    <p:sldId id="523" r:id="rId20"/>
    <p:sldId id="529" r:id="rId21"/>
    <p:sldId id="530" r:id="rId22"/>
    <p:sldId id="563" r:id="rId23"/>
    <p:sldId id="531" r:id="rId24"/>
    <p:sldId id="532" r:id="rId25"/>
    <p:sldId id="265" r:id="rId26"/>
    <p:sldId id="500" r:id="rId27"/>
    <p:sldId id="266" r:id="rId28"/>
    <p:sldId id="268" r:id="rId29"/>
    <p:sldId id="414" r:id="rId30"/>
    <p:sldId id="408" r:id="rId31"/>
    <p:sldId id="568" r:id="rId32"/>
    <p:sldId id="412" r:id="rId33"/>
    <p:sldId id="569" r:id="rId34"/>
    <p:sldId id="570" r:id="rId35"/>
    <p:sldId id="511" r:id="rId36"/>
    <p:sldId id="415" r:id="rId37"/>
    <p:sldId id="416" r:id="rId38"/>
    <p:sldId id="417" r:id="rId39"/>
    <p:sldId id="418" r:id="rId40"/>
    <p:sldId id="498" r:id="rId41"/>
    <p:sldId id="566" r:id="rId42"/>
    <p:sldId id="367" r:id="rId43"/>
    <p:sldId id="571" r:id="rId44"/>
    <p:sldId id="572" r:id="rId45"/>
    <p:sldId id="606" r:id="rId46"/>
    <p:sldId id="574" r:id="rId47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8572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0287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2001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3716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5753"/>
  </p:normalViewPr>
  <p:slideViewPr>
    <p:cSldViewPr snapToGrid="0">
      <p:cViewPr varScale="1">
        <p:scale>
          <a:sx n="146" d="100"/>
          <a:sy n="146" d="100"/>
        </p:scale>
        <p:origin x="176" y="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1pPr>
    <a:lvl2pPr indent="857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2pPr>
    <a:lvl3pPr indent="1714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3pPr>
    <a:lvl4pPr indent="2571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4pPr>
    <a:lvl5pPr indent="3429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5pPr>
    <a:lvl6pPr indent="4286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6pPr>
    <a:lvl7pPr indent="5143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7pPr>
    <a:lvl8pPr indent="6000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8pPr>
    <a:lvl9pPr indent="6858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357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6804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3055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858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701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201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211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904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1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720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749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153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035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3519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024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29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135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534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562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356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859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8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56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027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849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261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3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8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6630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353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255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230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05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19050" y="-476250"/>
            <a:ext cx="9182100" cy="6121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oppan Bunkyu Gothic Regular"/>
                <a:cs typeface="Toppan Bunkyu Gothic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 u="sng">
                <a:solidFill>
                  <a:schemeClr val="tx1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53124" y="3679031"/>
            <a:ext cx="148182" cy="128240"/>
          </a:xfrm>
        </p:spPr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oppan Bunkyu Gothic Regular"/>
                <a:cs typeface="Toppan Bunkyu Gothic Regular"/>
              </a:defRPr>
            </a:lvl1pPr>
          </a:lstStyle>
          <a:p>
            <a:pPr marL="28575">
              <a:lnSpc>
                <a:spcPts val="1046"/>
              </a:lnSpc>
            </a:pPr>
            <a:fld id="{81D60167-4931-47E6-BA6A-407CBD079E47}" type="slidenum">
              <a:rPr lang="en-US" altLang="ja-JP" spc="-19" smtClean="0"/>
              <a:pPr marL="28575">
                <a:lnSpc>
                  <a:spcPts val="1046"/>
                </a:lnSpc>
              </a:pPr>
              <a:t>‹#›</a:t>
            </a:fld>
            <a:endParaRPr lang="en-US" altLang="ja-JP" spc="-19" dirty="0"/>
          </a:p>
        </p:txBody>
      </p:sp>
    </p:spTree>
    <p:extLst>
      <p:ext uri="{BB962C8B-B14F-4D97-AF65-F5344CB8AC3E}">
        <p14:creationId xmlns:p14="http://schemas.microsoft.com/office/powerpoint/2010/main" val="108469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1172238" y="-147638"/>
            <a:ext cx="6800850" cy="4533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4810125" y="357187"/>
            <a:ext cx="4300538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4110038" y="1181100"/>
            <a:ext cx="5229225" cy="3486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defRPr sz="1425"/>
            </a:lvl1pPr>
            <a:lvl2pPr marL="419100" indent="-209550">
              <a:spcBef>
                <a:spcPts val="1688"/>
              </a:spcBef>
              <a:defRPr sz="1425"/>
            </a:lvl2pPr>
            <a:lvl3pPr marL="628650" indent="-209550">
              <a:spcBef>
                <a:spcPts val="1688"/>
              </a:spcBef>
              <a:defRPr sz="1425"/>
            </a:lvl3pPr>
            <a:lvl4pPr marL="838200" indent="-209550">
              <a:spcBef>
                <a:spcPts val="1688"/>
              </a:spcBef>
              <a:defRPr sz="1425"/>
            </a:lvl4pPr>
            <a:lvl5pPr marL="1047750" indent="-209550">
              <a:spcBef>
                <a:spcPts val="1688"/>
              </a:spcBef>
              <a:defRPr sz="14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5737622" y="2643187"/>
            <a:ext cx="3121819" cy="20812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5910262" y="323850"/>
            <a:ext cx="2776538" cy="2776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371475" y="423862"/>
            <a:ext cx="6450806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455806" y="4905375"/>
            <a:ext cx="227627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hf hdr="0" ftr="0" dt="0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238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4762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7143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9525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11906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14287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16668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19050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2143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94944"/>
            <a:ext cx="9144000" cy="4310539"/>
            <a:chOff x="0" y="926591"/>
            <a:chExt cx="12192000" cy="5747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6591"/>
              <a:ext cx="12191999" cy="57470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57360" y="5658612"/>
              <a:ext cx="1402080" cy="273050"/>
            </a:xfrm>
            <a:custGeom>
              <a:avLst/>
              <a:gdLst/>
              <a:ahLst/>
              <a:cxnLst/>
              <a:rect l="l" t="t" r="r" b="b"/>
              <a:pathLst>
                <a:path w="1402079" h="273050">
                  <a:moveTo>
                    <a:pt x="0" y="272796"/>
                  </a:moveTo>
                  <a:lnTo>
                    <a:pt x="1402079" y="272796"/>
                  </a:lnTo>
                  <a:lnTo>
                    <a:pt x="1402079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115824" y="0"/>
                  </a:lnTo>
                  <a:lnTo>
                    <a:pt x="115824" y="435864"/>
                  </a:lnTo>
                  <a:lnTo>
                    <a:pt x="0" y="435864"/>
                  </a:lnTo>
                  <a:lnTo>
                    <a:pt x="231648" y="667512"/>
                  </a:lnTo>
                  <a:lnTo>
                    <a:pt x="463296" y="435864"/>
                  </a:lnTo>
                  <a:lnTo>
                    <a:pt x="347472" y="435864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347472" y="435864"/>
                  </a:lnTo>
                  <a:lnTo>
                    <a:pt x="463296" y="435864"/>
                  </a:lnTo>
                  <a:lnTo>
                    <a:pt x="231648" y="667512"/>
                  </a:lnTo>
                  <a:lnTo>
                    <a:pt x="0" y="435864"/>
                  </a:lnTo>
                  <a:lnTo>
                    <a:pt x="115824" y="435864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17598" y="175595"/>
            <a:ext cx="5510118" cy="42511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11" dirty="0">
                <a:latin typeface="YuGothic"/>
                <a:cs typeface="YuGothic"/>
              </a:rPr>
              <a:t>演習授業中の質問対応について</a:t>
            </a:r>
            <a:endParaRPr sz="2700" dirty="0">
              <a:latin typeface="YuGothic"/>
              <a:cs typeface="Yu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1099" y="2347721"/>
            <a:ext cx="3813334" cy="939199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endParaRPr sz="2475">
              <a:latin typeface="Times New Roman"/>
              <a:cs typeface="Times New Roman"/>
            </a:endParaRPr>
          </a:p>
          <a:p>
            <a:pPr marL="69056" marR="61436"/>
            <a:r>
              <a:rPr sz="1800" dirty="0">
                <a:latin typeface="Toppan Bunkyu Gothic Regular"/>
                <a:cs typeface="Toppan Bunkyu Gothic Regular"/>
              </a:rPr>
              <a:t>質問内容を入力して、「</a:t>
            </a:r>
            <a:r>
              <a:rPr sz="1800" b="1" dirty="0">
                <a:latin typeface="YuGothic"/>
                <a:cs typeface="YuGothic"/>
              </a:rPr>
              <a:t>全員</a:t>
            </a:r>
            <a:r>
              <a:rPr sz="1800" spc="-15" dirty="0">
                <a:latin typeface="Toppan Bunkyu Gothic Regular"/>
                <a:cs typeface="Toppan Bunkyu Gothic Regular"/>
              </a:rPr>
              <a:t>」宛て</a:t>
            </a:r>
            <a:r>
              <a:rPr sz="1800" spc="-11" dirty="0">
                <a:latin typeface="Toppan Bunkyu Gothic Regular"/>
                <a:cs typeface="Toppan Bunkyu Gothic Regular"/>
              </a:rPr>
              <a:t>に送信してください。</a:t>
            </a:r>
            <a:endParaRPr sz="1800">
              <a:latin typeface="Toppan Bunkyu Gothic Regular"/>
              <a:cs typeface="Toppan Bunkyu Gothic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77491" y="4346829"/>
            <a:ext cx="1751171" cy="253841"/>
          </a:xfrm>
          <a:custGeom>
            <a:avLst/>
            <a:gdLst/>
            <a:ahLst/>
            <a:cxnLst/>
            <a:rect l="l" t="t" r="r" b="b"/>
            <a:pathLst>
              <a:path w="2334895" h="338454">
                <a:moveTo>
                  <a:pt x="0" y="338327"/>
                </a:moveTo>
                <a:lnTo>
                  <a:pt x="2334768" y="338327"/>
                </a:lnTo>
                <a:lnTo>
                  <a:pt x="2334768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44"/>
          </a:p>
        </p:txBody>
      </p:sp>
      <p:sp>
        <p:nvSpPr>
          <p:cNvPr id="10" name="object 10"/>
          <p:cNvSpPr txBox="1"/>
          <p:nvPr/>
        </p:nvSpPr>
        <p:spPr>
          <a:xfrm>
            <a:off x="612647" y="2342007"/>
            <a:ext cx="3011805" cy="1053654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68104" marR="66675" algn="just">
              <a:spcBef>
                <a:spcPts val="1736"/>
              </a:spcBef>
            </a:pPr>
            <a:r>
              <a:rPr sz="1800" spc="75" dirty="0">
                <a:latin typeface="Toppan Bunkyu Gothic Regular"/>
                <a:cs typeface="Toppan Bunkyu Gothic Regular"/>
              </a:rPr>
              <a:t>演習にエラーが出たなど問題があったらリアクション</a:t>
            </a:r>
            <a:r>
              <a:rPr sz="1800" spc="-8" dirty="0">
                <a:latin typeface="Toppan Bunkyu Gothic Regular"/>
                <a:cs typeface="Toppan Bunkyu Gothic Regular"/>
              </a:rPr>
              <a:t>の</a:t>
            </a:r>
            <a:r>
              <a:rPr sz="1800" b="1" spc="-8" dirty="0">
                <a:latin typeface="YuGothic"/>
                <a:cs typeface="YuGothic"/>
              </a:rPr>
              <a:t>挙手</a:t>
            </a:r>
            <a:r>
              <a:rPr sz="1800" spc="-8" dirty="0">
                <a:latin typeface="Toppan Bunkyu Gothic Regular"/>
                <a:cs typeface="Toppan Bunkyu Gothic Regular"/>
              </a:rPr>
              <a:t>を押してください。</a:t>
            </a:r>
            <a:endParaRPr sz="1800" dirty="0">
              <a:latin typeface="Toppan Bunkyu Gothic Regular"/>
              <a:cs typeface="Toppan Bunkyu Gothic Regula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52713" y="3659696"/>
            <a:ext cx="1283494" cy="1367314"/>
            <a:chOff x="3536950" y="4879594"/>
            <a:chExt cx="1711325" cy="1823085"/>
          </a:xfrm>
        </p:grpSpPr>
        <p:sp>
          <p:nvSpPr>
            <p:cNvPr id="12" name="object 12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115824" y="0"/>
                  </a:lnTo>
                  <a:lnTo>
                    <a:pt x="115824" y="225551"/>
                  </a:lnTo>
                  <a:lnTo>
                    <a:pt x="0" y="225551"/>
                  </a:lnTo>
                  <a:lnTo>
                    <a:pt x="231648" y="451103"/>
                  </a:lnTo>
                  <a:lnTo>
                    <a:pt x="463296" y="225551"/>
                  </a:lnTo>
                  <a:lnTo>
                    <a:pt x="347472" y="225551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347472" y="225551"/>
                  </a:lnTo>
                  <a:lnTo>
                    <a:pt x="463296" y="225551"/>
                  </a:lnTo>
                  <a:lnTo>
                    <a:pt x="231648" y="451103"/>
                  </a:lnTo>
                  <a:lnTo>
                    <a:pt x="0" y="225551"/>
                  </a:lnTo>
                  <a:lnTo>
                    <a:pt x="115824" y="225551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3419" y="6134100"/>
              <a:ext cx="716280" cy="539750"/>
            </a:xfrm>
            <a:custGeom>
              <a:avLst/>
              <a:gdLst/>
              <a:ahLst/>
              <a:cxnLst/>
              <a:rect l="l" t="t" r="r" b="b"/>
              <a:pathLst>
                <a:path w="716279" h="539750">
                  <a:moveTo>
                    <a:pt x="0" y="539496"/>
                  </a:moveTo>
                  <a:lnTo>
                    <a:pt x="716279" y="539496"/>
                  </a:lnTo>
                  <a:lnTo>
                    <a:pt x="716279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77987" y="1407794"/>
            <a:ext cx="444769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800" b="1" spc="-4" dirty="0">
                <a:solidFill>
                  <a:srgbClr val="FFFFFF"/>
                </a:solidFill>
                <a:latin typeface="YuGothic"/>
                <a:cs typeface="YuGothic"/>
              </a:rPr>
              <a:t>演習授業中の質問をチューターの先生方が対応させていただきます。</a:t>
            </a:r>
            <a:endParaRPr sz="1800">
              <a:latin typeface="YuGothic"/>
              <a:cs typeface="Yu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</a:t>
            </a:fld>
            <a:endParaRPr spc="-1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6" name="前回のデータ"/>
          <p:cNvSpPr txBox="1"/>
          <p:nvPr/>
        </p:nvSpPr>
        <p:spPr>
          <a:xfrm>
            <a:off x="2788119" y="69625"/>
            <a:ext cx="3567762" cy="33284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sz="1913" dirty="0" err="1"/>
              <a:t>前回のデータ</a:t>
            </a:r>
            <a:endParaRPr sz="1913" dirty="0"/>
          </a:p>
        </p:txBody>
      </p:sp>
      <p:sp>
        <p:nvSpPr>
          <p:cNvPr id="3" name="前回のデータ">
            <a:extLst>
              <a:ext uri="{FF2B5EF4-FFF2-40B4-BE49-F238E27FC236}">
                <a16:creationId xmlns:a16="http://schemas.microsoft.com/office/drawing/2014/main" id="{FEF6648F-7DD9-68B7-0EDC-2A7128D69938}"/>
              </a:ext>
            </a:extLst>
          </p:cNvPr>
          <p:cNvSpPr txBox="1"/>
          <p:nvPr/>
        </p:nvSpPr>
        <p:spPr>
          <a:xfrm>
            <a:off x="-5850" y="1370"/>
            <a:ext cx="9144000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回帰の基礎</a:t>
            </a:r>
            <a:endParaRPr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88C6B6-044E-95F6-C887-CE2D83172962}"/>
              </a:ext>
            </a:extLst>
          </p:cNvPr>
          <p:cNvSpPr txBox="1"/>
          <p:nvPr/>
        </p:nvSpPr>
        <p:spPr>
          <a:xfrm>
            <a:off x="621347" y="801548"/>
            <a:ext cx="8161146" cy="37317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2000">
                <a:solidFill>
                  <a:schemeClr val="tx1"/>
                </a:solidFill>
              </a:rPr>
              <a:t>特徴量</a:t>
            </a:r>
            <a:r>
              <a:rPr lang="en-US" altLang="ja-JP" sz="2000" dirty="0">
                <a:solidFill>
                  <a:schemeClr val="tx1"/>
                </a:solidFill>
              </a:rPr>
              <a:t>(x)</a:t>
            </a:r>
            <a:r>
              <a:rPr lang="ja-JP" altLang="en-US" sz="2000">
                <a:solidFill>
                  <a:schemeClr val="tx1"/>
                </a:solidFill>
              </a:rPr>
              <a:t>と正解値</a:t>
            </a:r>
            <a:r>
              <a:rPr lang="en-US" altLang="ja-JP" sz="2000" dirty="0">
                <a:solidFill>
                  <a:schemeClr val="tx1"/>
                </a:solidFill>
              </a:rPr>
              <a:t>(y)</a:t>
            </a:r>
            <a:r>
              <a:rPr lang="ja-JP" altLang="en-US" sz="2000">
                <a:solidFill>
                  <a:schemeClr val="tx1"/>
                </a:solidFill>
              </a:rPr>
              <a:t>の関係を</a:t>
            </a:r>
            <a:r>
              <a:rPr lang="ja-JP" altLang="en-US" sz="2000">
                <a:solidFill>
                  <a:srgbClr val="FF0000"/>
                </a:solidFill>
              </a:rPr>
              <a:t>線形モデルやロジスティックモデルに</a:t>
            </a:r>
            <a:r>
              <a:rPr lang="ja-JP" altLang="en-US" sz="2000">
                <a:solidFill>
                  <a:schemeClr val="tx1"/>
                </a:solidFill>
              </a:rPr>
              <a:t>近似して予測することを回帰分析と呼ぶ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ja-JP" sz="20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ja-JP" sz="20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ja-JP" altLang="en-US" sz="2000">
                <a:solidFill>
                  <a:schemeClr val="tx1"/>
                </a:solidFill>
              </a:rPr>
              <a:t>医学系では生物統計（医療統計）の文脈で</a:t>
            </a:r>
            <a:r>
              <a:rPr lang="ja-JP" altLang="en-US" sz="2000">
                <a:solidFill>
                  <a:srgbClr val="FF0000"/>
                </a:solidFill>
              </a:rPr>
              <a:t>オッズ比や偏回帰係数</a:t>
            </a:r>
            <a:r>
              <a:rPr lang="ja-JP" altLang="en-US" sz="2000">
                <a:solidFill>
                  <a:schemeClr val="tx1"/>
                </a:solidFill>
              </a:rPr>
              <a:t>を求めることを目的として使うことが多いが、今回は機械学習 </a:t>
            </a:r>
            <a:r>
              <a:rPr lang="en-US" altLang="ja-JP" sz="2000" dirty="0">
                <a:solidFill>
                  <a:schemeClr val="tx1"/>
                </a:solidFill>
              </a:rPr>
              <a:t>(y</a:t>
            </a:r>
            <a:r>
              <a:rPr lang="ja-JP" altLang="en-US" sz="2000">
                <a:solidFill>
                  <a:schemeClr val="tx1"/>
                </a:solidFill>
              </a:rPr>
              <a:t>を予測することを目的）で用いる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ja-JP" altLang="en-US" sz="2000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C6DD5C1-92DB-4417-CD5B-36A1618951AF}"/>
              </a:ext>
            </a:extLst>
          </p:cNvPr>
          <p:cNvSpPr txBox="1"/>
          <p:nvPr/>
        </p:nvSpPr>
        <p:spPr>
          <a:xfrm>
            <a:off x="1126380" y="1992310"/>
            <a:ext cx="457657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*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モデルとはデータに内在する構造的な関係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2CB665-5D5D-E018-F95E-7D74738D91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722006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グラフ, 散布図&#10;&#10;自動的に生成された説明">
            <a:extLst>
              <a:ext uri="{FF2B5EF4-FFF2-40B4-BE49-F238E27FC236}">
                <a16:creationId xmlns:a16="http://schemas.microsoft.com/office/drawing/2014/main" id="{13693FB2-24E2-D3A1-7987-D57CDCDC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73" y="1706108"/>
            <a:ext cx="3816270" cy="2544180"/>
          </a:xfrm>
          <a:prstGeom prst="rect">
            <a:avLst/>
          </a:prstGeom>
        </p:spPr>
      </p:pic>
      <p:sp>
        <p:nvSpPr>
          <p:cNvPr id="25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6" name="前回のデータ"/>
          <p:cNvSpPr txBox="1"/>
          <p:nvPr/>
        </p:nvSpPr>
        <p:spPr>
          <a:xfrm>
            <a:off x="2788119" y="69625"/>
            <a:ext cx="3567762" cy="33284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sz="1913" dirty="0" err="1"/>
              <a:t>前回のデータ</a:t>
            </a:r>
            <a:endParaRPr sz="1913" dirty="0"/>
          </a:p>
        </p:txBody>
      </p:sp>
      <p:sp>
        <p:nvSpPr>
          <p:cNvPr id="3" name="前回のデータ">
            <a:extLst>
              <a:ext uri="{FF2B5EF4-FFF2-40B4-BE49-F238E27FC236}">
                <a16:creationId xmlns:a16="http://schemas.microsoft.com/office/drawing/2014/main" id="{FEF6648F-7DD9-68B7-0EDC-2A7128D69938}"/>
              </a:ext>
            </a:extLst>
          </p:cNvPr>
          <p:cNvSpPr txBox="1"/>
          <p:nvPr/>
        </p:nvSpPr>
        <p:spPr>
          <a:xfrm>
            <a:off x="0" y="1370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回帰の基礎</a:t>
            </a:r>
            <a:endParaRPr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080862A-298C-A1D8-D33B-CBD2CAAA3295}"/>
              </a:ext>
            </a:extLst>
          </p:cNvPr>
          <p:cNvSpPr txBox="1"/>
          <p:nvPr/>
        </p:nvSpPr>
        <p:spPr>
          <a:xfrm>
            <a:off x="571430" y="409387"/>
            <a:ext cx="7050575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endParaRPr lang="en-US" altLang="ja-JP" sz="2400" dirty="0">
              <a:solidFill>
                <a:schemeClr val="tx1"/>
              </a:solidFill>
            </a:endParaRPr>
          </a:p>
          <a:p>
            <a:pPr algn="l"/>
            <a:r>
              <a:rPr lang="ja-JP" altLang="en-US" sz="2400">
                <a:solidFill>
                  <a:schemeClr val="tx1"/>
                </a:solidFill>
              </a:rPr>
              <a:t>回帰式を使って</a:t>
            </a:r>
            <a:r>
              <a:rPr lang="ja-JP" altLang="en-US" sz="2400">
                <a:solidFill>
                  <a:srgbClr val="00B0F0"/>
                </a:solidFill>
              </a:rPr>
              <a:t>「予測」</a:t>
            </a:r>
            <a:r>
              <a:rPr lang="ja-JP" altLang="en-US" sz="2400">
                <a:solidFill>
                  <a:schemeClr val="tx1"/>
                </a:solidFill>
              </a:rPr>
              <a:t>をしてみよう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251A38C-9F4C-FA09-BFA9-5A77A6B9E16F}"/>
              </a:ext>
            </a:extLst>
          </p:cNvPr>
          <p:cNvSpPr txBox="1"/>
          <p:nvPr/>
        </p:nvSpPr>
        <p:spPr>
          <a:xfrm>
            <a:off x="4127688" y="1745539"/>
            <a:ext cx="5112978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3700"/>
            </a:pPr>
            <a:r>
              <a:rPr lang="ja-JP" altLang="en-US" sz="1600"/>
              <a:t>←単回帰モデルの切片と傾きを計算して求める</a:t>
            </a:r>
            <a:endParaRPr lang="en-US" altLang="ja-JP" sz="1600" dirty="0"/>
          </a:p>
          <a:p>
            <a:pPr algn="l">
              <a:lnSpc>
                <a:spcPct val="150000"/>
              </a:lnSpc>
              <a:defRPr sz="3700"/>
            </a:pPr>
            <a:r>
              <a:rPr lang="ja-JP" altLang="en-US" sz="1600" b="1">
                <a:solidFill>
                  <a:srgbClr val="FF0000"/>
                </a:solidFill>
              </a:rPr>
              <a:t>　切片</a:t>
            </a:r>
            <a:r>
              <a:rPr lang="en-US" altLang="ja-JP" sz="1600" b="1" dirty="0">
                <a:solidFill>
                  <a:srgbClr val="FF0000"/>
                </a:solidFill>
              </a:rPr>
              <a:t> = 40.6     </a:t>
            </a:r>
            <a:r>
              <a:rPr lang="ja-JP" altLang="en-US" sz="1600" b="1">
                <a:solidFill>
                  <a:srgbClr val="FF0000"/>
                </a:solidFill>
              </a:rPr>
              <a:t>傾き</a:t>
            </a:r>
            <a:r>
              <a:rPr lang="en-US" altLang="ja-JP" sz="1600" b="1" dirty="0">
                <a:solidFill>
                  <a:srgbClr val="FF0000"/>
                </a:solidFill>
              </a:rPr>
              <a:t> = -0.42</a:t>
            </a:r>
          </a:p>
          <a:p>
            <a:pPr algn="l">
              <a:defRPr sz="3700"/>
            </a:pPr>
            <a:r>
              <a:rPr lang="ja-JP" altLang="en-US" sz="1600"/>
              <a:t>　　　　　</a:t>
            </a:r>
            <a:endParaRPr lang="en-US" altLang="ja-JP" sz="1600" dirty="0"/>
          </a:p>
        </p:txBody>
      </p:sp>
      <p:sp>
        <p:nvSpPr>
          <p:cNvPr id="17" name="y = b0 + b1x (y : 目的変数、x : 説明変数、b0 : 切片、b1 : 傾き)">
            <a:extLst>
              <a:ext uri="{FF2B5EF4-FFF2-40B4-BE49-F238E27FC236}">
                <a16:creationId xmlns:a16="http://schemas.microsoft.com/office/drawing/2014/main" id="{5EA37A77-FB3C-0538-F2EA-765CF3F2F7A5}"/>
              </a:ext>
            </a:extLst>
          </p:cNvPr>
          <p:cNvSpPr txBox="1"/>
          <p:nvPr/>
        </p:nvSpPr>
        <p:spPr>
          <a:xfrm>
            <a:off x="4599067" y="2545637"/>
            <a:ext cx="3679085" cy="350096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>
              <a:defRPr sz="5100"/>
            </a:pPr>
            <a:r>
              <a:rPr sz="2025" dirty="0"/>
              <a:t>y = </a:t>
            </a:r>
            <a:r>
              <a:rPr lang="en-US" altLang="ja-JP" sz="2025" dirty="0"/>
              <a:t>40.6 </a:t>
            </a:r>
            <a:r>
              <a:rPr sz="2025" dirty="0"/>
              <a:t>+ </a:t>
            </a:r>
            <a:r>
              <a:rPr lang="en-US" sz="2025" dirty="0"/>
              <a:t>(</a:t>
            </a:r>
            <a:r>
              <a:rPr lang="en-US" altLang="ja-JP" sz="2025" dirty="0"/>
              <a:t>-0.42) ×</a:t>
            </a:r>
            <a:r>
              <a:rPr lang="ja-JP" altLang="en-US" sz="2025"/>
              <a:t> </a:t>
            </a:r>
            <a:r>
              <a:rPr lang="en-US" sz="2025" dirty="0"/>
              <a:t>age</a:t>
            </a:r>
            <a:endParaRPr sz="2025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65228C7-A244-3E11-DE78-B5533884EC47}"/>
              </a:ext>
            </a:extLst>
          </p:cNvPr>
          <p:cNvSpPr/>
          <p:nvPr/>
        </p:nvSpPr>
        <p:spPr>
          <a:xfrm>
            <a:off x="4599068" y="2516574"/>
            <a:ext cx="3679086" cy="425210"/>
          </a:xfrm>
          <a:prstGeom prst="rect">
            <a:avLst/>
          </a:prstGeom>
          <a:noFill/>
          <a:ln w="31750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225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121AEB2-85EE-097C-C02C-E17A46854681}"/>
              </a:ext>
            </a:extLst>
          </p:cNvPr>
          <p:cNvSpPr txBox="1"/>
          <p:nvPr/>
        </p:nvSpPr>
        <p:spPr>
          <a:xfrm>
            <a:off x="4127688" y="3199778"/>
            <a:ext cx="4621848" cy="1023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2000" dirty="0"/>
              <a:t>age =70</a:t>
            </a:r>
            <a:r>
              <a:rPr lang="ja-JP" altLang="en-US" sz="2000"/>
              <a:t>（</a:t>
            </a:r>
            <a:r>
              <a:rPr lang="en-US" altLang="ja-JP" sz="2000" dirty="0"/>
              <a:t>70</a:t>
            </a:r>
            <a:r>
              <a:rPr lang="ja-JP" altLang="en-US" sz="2000"/>
              <a:t>歳の時）</a:t>
            </a:r>
            <a:endParaRPr lang="en-US" altLang="ja-JP" sz="2000" dirty="0"/>
          </a:p>
          <a:p>
            <a:r>
              <a:rPr lang="ja-JP" altLang="en-US" sz="2000"/>
              <a:t>⇩</a:t>
            </a:r>
            <a:r>
              <a:rPr lang="en-US" altLang="ja-JP" sz="2000" dirty="0"/>
              <a:t> </a:t>
            </a:r>
          </a:p>
          <a:p>
            <a:r>
              <a:rPr lang="en-US" altLang="ja-JP" sz="2000" dirty="0"/>
              <a:t>y = 40.6 + (-0.42) × 70 = </a:t>
            </a:r>
            <a:r>
              <a:rPr lang="en-US" altLang="ja-JP" sz="2400" u="sng" dirty="0">
                <a:solidFill>
                  <a:srgbClr val="FF0000"/>
                </a:solidFill>
              </a:rPr>
              <a:t>11.5</a:t>
            </a:r>
            <a:r>
              <a:rPr lang="ja-JP" altLang="en-US" sz="2400" u="sng">
                <a:solidFill>
                  <a:srgbClr val="FF0000"/>
                </a:solidFill>
              </a:rPr>
              <a:t>本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B3F1C42-6101-7A85-1669-E61B2A6BACE9}"/>
              </a:ext>
            </a:extLst>
          </p:cNvPr>
          <p:cNvSpPr txBox="1"/>
          <p:nvPr/>
        </p:nvSpPr>
        <p:spPr>
          <a:xfrm>
            <a:off x="4919257" y="4508453"/>
            <a:ext cx="3858140" cy="3462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2000"/>
              <a:t>これを求めるのが</a:t>
            </a:r>
            <a:r>
              <a:rPr lang="ja-JP" altLang="en-US" sz="2000">
                <a:solidFill>
                  <a:srgbClr val="00B0F0"/>
                </a:solidFill>
              </a:rPr>
              <a:t>「予測」</a:t>
            </a:r>
            <a:r>
              <a:rPr lang="ja-JP" altLang="en-US" sz="2000"/>
              <a:t>である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0261ADB0-F3CD-EBF0-9578-BB9961AC0F43}"/>
              </a:ext>
            </a:extLst>
          </p:cNvPr>
          <p:cNvSpPr/>
          <p:nvPr/>
        </p:nvSpPr>
        <p:spPr>
          <a:xfrm rot="16200000" flipV="1">
            <a:off x="7808630" y="4302122"/>
            <a:ext cx="264694" cy="14274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A901C0F-95F6-6A16-BB80-496E73B07C85}"/>
              </a:ext>
            </a:extLst>
          </p:cNvPr>
          <p:cNvCxnSpPr>
            <a:cxnSpLocks/>
          </p:cNvCxnSpPr>
          <p:nvPr/>
        </p:nvCxnSpPr>
        <p:spPr>
          <a:xfrm flipH="1" flipV="1">
            <a:off x="3328083" y="3061918"/>
            <a:ext cx="1610962" cy="319968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3B914044-8810-3C90-D458-44F328EBAC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22" name="線">
            <a:extLst>
              <a:ext uri="{FF2B5EF4-FFF2-40B4-BE49-F238E27FC236}">
                <a16:creationId xmlns:a16="http://schemas.microsoft.com/office/drawing/2014/main" id="{C163EB0C-236C-787F-4BFA-DAE50004F653}"/>
              </a:ext>
            </a:extLst>
          </p:cNvPr>
          <p:cNvSpPr/>
          <p:nvPr/>
        </p:nvSpPr>
        <p:spPr>
          <a:xfrm>
            <a:off x="1491545" y="1880932"/>
            <a:ext cx="2301438" cy="16397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23" name="線">
            <a:extLst>
              <a:ext uri="{FF2B5EF4-FFF2-40B4-BE49-F238E27FC236}">
                <a16:creationId xmlns:a16="http://schemas.microsoft.com/office/drawing/2014/main" id="{4D25E6C9-16BA-BEEC-9125-A830D3A7BB24}"/>
              </a:ext>
            </a:extLst>
          </p:cNvPr>
          <p:cNvSpPr/>
          <p:nvPr/>
        </p:nvSpPr>
        <p:spPr>
          <a:xfrm>
            <a:off x="806080" y="1451245"/>
            <a:ext cx="648796" cy="410370"/>
          </a:xfrm>
          <a:prstGeom prst="line">
            <a:avLst/>
          </a:prstGeom>
          <a:ln w="25400">
            <a:solidFill>
              <a:srgbClr val="000000"/>
            </a:solidFill>
            <a:prstDash val="sysDash"/>
            <a:miter lim="400000"/>
          </a:ln>
        </p:spPr>
        <p:txBody>
          <a:bodyPr lIns="19050" tIns="19050" rIns="19050" bIns="19050" anchor="ctr"/>
          <a:lstStyle/>
          <a:p>
            <a:endParaRPr sz="422" dirty="0"/>
          </a:p>
        </p:txBody>
      </p:sp>
      <p:sp>
        <p:nvSpPr>
          <p:cNvPr id="24" name="線">
            <a:extLst>
              <a:ext uri="{FF2B5EF4-FFF2-40B4-BE49-F238E27FC236}">
                <a16:creationId xmlns:a16="http://schemas.microsoft.com/office/drawing/2014/main" id="{48C7B070-F8AF-5B1C-4C51-3B91C7D36298}"/>
              </a:ext>
            </a:extLst>
          </p:cNvPr>
          <p:cNvSpPr/>
          <p:nvPr/>
        </p:nvSpPr>
        <p:spPr>
          <a:xfrm flipV="1">
            <a:off x="797658" y="1429765"/>
            <a:ext cx="0" cy="360000"/>
          </a:xfrm>
          <a:prstGeom prst="line">
            <a:avLst/>
          </a:prstGeom>
          <a:ln w="25400">
            <a:solidFill>
              <a:srgbClr val="000000"/>
            </a:solidFill>
            <a:prstDash val="sysDash"/>
            <a:miter lim="400000"/>
          </a:ln>
        </p:spPr>
        <p:txBody>
          <a:bodyPr lIns="19050" tIns="19050" rIns="19050" bIns="19050" anchor="ctr"/>
          <a:lstStyle/>
          <a:p>
            <a:endParaRPr sz="422" dirty="0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53E9D334-3EED-CC80-0EA1-254EA01B81F0}"/>
              </a:ext>
            </a:extLst>
          </p:cNvPr>
          <p:cNvSpPr>
            <a:spLocks noChangeAspect="1"/>
          </p:cNvSpPr>
          <p:nvPr/>
        </p:nvSpPr>
        <p:spPr>
          <a:xfrm>
            <a:off x="749651" y="1388968"/>
            <a:ext cx="108000" cy="108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8" name="矢印">
            <a:extLst>
              <a:ext uri="{FF2B5EF4-FFF2-40B4-BE49-F238E27FC236}">
                <a16:creationId xmlns:a16="http://schemas.microsoft.com/office/drawing/2014/main" id="{CC481E8A-1801-9A96-FE9C-B496AFBA09A4}"/>
              </a:ext>
            </a:extLst>
          </p:cNvPr>
          <p:cNvSpPr/>
          <p:nvPr/>
        </p:nvSpPr>
        <p:spPr>
          <a:xfrm>
            <a:off x="-575354" y="2570846"/>
            <a:ext cx="533603" cy="468753"/>
          </a:xfrm>
          <a:prstGeom prst="rightArrow">
            <a:avLst>
              <a:gd name="adj1" fmla="val 29658"/>
              <a:gd name="adj2" fmla="val 5027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62E0580-0F4B-20A0-745F-D38B0D40642A}"/>
              </a:ext>
            </a:extLst>
          </p:cNvPr>
          <p:cNvSpPr txBox="1"/>
          <p:nvPr/>
        </p:nvSpPr>
        <p:spPr>
          <a:xfrm>
            <a:off x="37032" y="2139164"/>
            <a:ext cx="389013" cy="10874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歯の本数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9B160F0-101B-13FD-2783-B03801E90BCA}"/>
              </a:ext>
            </a:extLst>
          </p:cNvPr>
          <p:cNvSpPr txBox="1"/>
          <p:nvPr/>
        </p:nvSpPr>
        <p:spPr>
          <a:xfrm>
            <a:off x="1946864" y="4005692"/>
            <a:ext cx="512961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年齢</a:t>
            </a: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81A25748-A938-62A8-2D72-E67629F81FFE}"/>
              </a:ext>
            </a:extLst>
          </p:cNvPr>
          <p:cNvSpPr>
            <a:spLocks noChangeAspect="1"/>
          </p:cNvSpPr>
          <p:nvPr/>
        </p:nvSpPr>
        <p:spPr>
          <a:xfrm>
            <a:off x="3143295" y="3034679"/>
            <a:ext cx="144000" cy="144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6095576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C038B4D7-58A4-665C-EBFA-1C2003BAE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784" y="1789524"/>
            <a:ext cx="1774455" cy="1182970"/>
          </a:xfrm>
          <a:prstGeom prst="rect">
            <a:avLst/>
          </a:prstGeom>
        </p:spPr>
      </p:pic>
      <p:sp>
        <p:nvSpPr>
          <p:cNvPr id="9" name="線">
            <a:extLst>
              <a:ext uri="{FF2B5EF4-FFF2-40B4-BE49-F238E27FC236}">
                <a16:creationId xmlns:a16="http://schemas.microsoft.com/office/drawing/2014/main" id="{1BE13DA5-B4CA-9AC8-2A7E-F469C9BDB8E7}"/>
              </a:ext>
            </a:extLst>
          </p:cNvPr>
          <p:cNvSpPr/>
          <p:nvPr/>
        </p:nvSpPr>
        <p:spPr>
          <a:xfrm>
            <a:off x="7494156" y="1847685"/>
            <a:ext cx="1057296" cy="7425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graphicFrame>
        <p:nvGraphicFramePr>
          <p:cNvPr id="164" name="表"/>
          <p:cNvGraphicFramePr/>
          <p:nvPr>
            <p:extLst>
              <p:ext uri="{D42A27DB-BD31-4B8C-83A1-F6EECF244321}">
                <p14:modId xmlns:p14="http://schemas.microsoft.com/office/powerpoint/2010/main" val="3081438858"/>
              </p:ext>
            </p:extLst>
          </p:nvPr>
        </p:nvGraphicFramePr>
        <p:xfrm>
          <a:off x="254231" y="1688347"/>
          <a:ext cx="1565102" cy="1341183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509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ヒラギノ角ゴ ProN W6"/>
                        </a:rPr>
                        <a:t>No.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ヒラギノ角ゴ ProN W6"/>
                        </a:rPr>
                        <a:t>年齢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>
                          <a:solidFill>
                            <a:srgbClr val="FFFFFF"/>
                          </a:solidFill>
                          <a:sym typeface="ヒラギノ角ゴ ProN W6"/>
                        </a:rPr>
                        <a:t>歯の本数</a:t>
                      </a:r>
                      <a:endParaRPr sz="1200" dirty="0">
                        <a:solidFill>
                          <a:srgbClr val="FFFFFF"/>
                        </a:solidFill>
                        <a:sym typeface="ヒラギノ角ゴ ProN W6"/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2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ヒラギノ角ゴ ProN W6"/>
                        </a:rPr>
                        <a:t>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4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ヒラギノ角ゴ ProN W6"/>
                        </a:rPr>
                        <a:t>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ヒラギノ角ゴ ProN W6"/>
                        </a:rPr>
                        <a:t>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2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ヒラギノ角ゴ ProN W6"/>
                        </a:rPr>
                        <a:t>4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16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  <a:sym typeface="ヒラギノ角ゴ ProN W6"/>
                        </a:rPr>
                        <a:t>5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①データの準備"/>
          <p:cNvSpPr txBox="1"/>
          <p:nvPr/>
        </p:nvSpPr>
        <p:spPr>
          <a:xfrm>
            <a:off x="202138" y="1162625"/>
            <a:ext cx="1687963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00" b="1" dirty="0"/>
              <a:t>①</a:t>
            </a:r>
            <a:r>
              <a:rPr sz="1800" b="1" dirty="0" err="1"/>
              <a:t>データの準備</a:t>
            </a:r>
            <a:endParaRPr sz="1800" b="1" dirty="0"/>
          </a:p>
        </p:txBody>
      </p:sp>
      <p:sp>
        <p:nvSpPr>
          <p:cNvPr id="171" name="②学習モデルの決定"/>
          <p:cNvSpPr txBox="1"/>
          <p:nvPr/>
        </p:nvSpPr>
        <p:spPr>
          <a:xfrm>
            <a:off x="2271651" y="1162923"/>
            <a:ext cx="2159245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00" b="1" dirty="0"/>
              <a:t>②</a:t>
            </a:r>
            <a:r>
              <a:rPr sz="1800" b="1" dirty="0" err="1"/>
              <a:t>学習モデルの決定</a:t>
            </a:r>
            <a:endParaRPr sz="1800" b="1" dirty="0"/>
          </a:p>
        </p:txBody>
      </p:sp>
      <p:sp>
        <p:nvSpPr>
          <p:cNvPr id="172" name="④予測、分類など"/>
          <p:cNvSpPr txBox="1"/>
          <p:nvPr/>
        </p:nvSpPr>
        <p:spPr>
          <a:xfrm>
            <a:off x="7220600" y="1194756"/>
            <a:ext cx="1452322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00" b="1" dirty="0"/>
              <a:t>④</a:t>
            </a:r>
            <a:r>
              <a:rPr sz="1800" b="1" dirty="0" err="1"/>
              <a:t>予測</a:t>
            </a:r>
            <a:r>
              <a:rPr lang="ja-JP" altLang="en-US" sz="1800" b="1"/>
              <a:t>・</a:t>
            </a:r>
            <a:r>
              <a:rPr sz="1800" b="1" dirty="0" err="1"/>
              <a:t>分類</a:t>
            </a:r>
            <a:endParaRPr sz="1800" b="1" dirty="0"/>
          </a:p>
        </p:txBody>
      </p:sp>
      <p:sp>
        <p:nvSpPr>
          <p:cNvPr id="173" name="教師あり機械学習ではこのように教師データをもとにいずれかのモデル(ここでは線形回帰)…"/>
          <p:cNvSpPr txBox="1"/>
          <p:nvPr/>
        </p:nvSpPr>
        <p:spPr>
          <a:xfrm>
            <a:off x="2271651" y="3331802"/>
            <a:ext cx="517499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l">
              <a:lnSpc>
                <a:spcPct val="150000"/>
              </a:lnSpc>
              <a:defRPr sz="41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sz="2000" dirty="0" err="1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機械学習ではいずれかの</a:t>
            </a:r>
            <a:r>
              <a:rPr lang="ja-JP" altLang="en-US" sz="2000" b="1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学習</a:t>
            </a:r>
            <a:r>
              <a:rPr sz="2000" b="1" dirty="0" err="1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モデル</a:t>
            </a:r>
            <a:r>
              <a:rPr sz="2000" dirty="0" err="1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</a:t>
            </a:r>
            <a:endParaRPr lang="en-US" sz="2000" dirty="0">
              <a:solidFill>
                <a:srgbClr val="00B05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>
              <a:lnSpc>
                <a:spcPct val="150000"/>
              </a:lnSpc>
              <a:defRPr sz="41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sz="2000" dirty="0" err="1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適用して学習させ、予測や分類を行う</a:t>
            </a:r>
            <a:endParaRPr sz="2000" dirty="0">
              <a:solidFill>
                <a:srgbClr val="00B05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4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>
              <a:solidFill>
                <a:srgbClr val="FFC000"/>
              </a:solidFill>
            </a:endParaRPr>
          </a:p>
        </p:txBody>
      </p:sp>
      <p:sp>
        <p:nvSpPr>
          <p:cNvPr id="175" name="前回までの教師あり機械学習の流れ"/>
          <p:cNvSpPr txBox="1"/>
          <p:nvPr/>
        </p:nvSpPr>
        <p:spPr>
          <a:xfrm>
            <a:off x="0" y="28855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教師あり機械学習の流れ</a:t>
            </a:r>
            <a:endParaRPr sz="2800" dirty="0"/>
          </a:p>
        </p:txBody>
      </p:sp>
      <p:sp>
        <p:nvSpPr>
          <p:cNvPr id="177" name="③学習"/>
          <p:cNvSpPr txBox="1"/>
          <p:nvPr/>
        </p:nvSpPr>
        <p:spPr>
          <a:xfrm>
            <a:off x="5050036" y="1162923"/>
            <a:ext cx="745397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00" b="1" dirty="0"/>
              <a:t>③</a:t>
            </a:r>
            <a:r>
              <a:rPr sz="1800" b="1" dirty="0" err="1"/>
              <a:t>学習</a:t>
            </a:r>
            <a:endParaRPr sz="1800" b="1" dirty="0"/>
          </a:p>
        </p:txBody>
      </p:sp>
      <p:sp>
        <p:nvSpPr>
          <p:cNvPr id="181" name="四角形"/>
          <p:cNvSpPr/>
          <p:nvPr/>
        </p:nvSpPr>
        <p:spPr>
          <a:xfrm>
            <a:off x="2179629" y="1638545"/>
            <a:ext cx="4536294" cy="1428773"/>
          </a:xfrm>
          <a:prstGeom prst="rect">
            <a:avLst/>
          </a:prstGeom>
          <a:ln w="28575">
            <a:solidFill>
              <a:srgbClr val="00B05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82" name="矢印"/>
          <p:cNvSpPr/>
          <p:nvPr/>
        </p:nvSpPr>
        <p:spPr>
          <a:xfrm>
            <a:off x="3840297" y="2294026"/>
            <a:ext cx="603372" cy="252419"/>
          </a:xfrm>
          <a:prstGeom prst="rightArrow">
            <a:avLst>
              <a:gd name="adj1" fmla="val 32000"/>
              <a:gd name="adj2" fmla="val 6733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5C26F8-7ABC-3FEE-31F8-280385153A81}"/>
              </a:ext>
            </a:extLst>
          </p:cNvPr>
          <p:cNvSpPr txBox="1"/>
          <p:nvPr/>
        </p:nvSpPr>
        <p:spPr>
          <a:xfrm>
            <a:off x="2506599" y="2162899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線形回帰</a:t>
            </a: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1B9A970D-9F13-7541-F573-51229C01C987}"/>
              </a:ext>
            </a:extLst>
          </p:cNvPr>
          <p:cNvSpPr>
            <a:spLocks noChangeAspect="1"/>
          </p:cNvSpPr>
          <p:nvPr/>
        </p:nvSpPr>
        <p:spPr>
          <a:xfrm>
            <a:off x="8295552" y="2376322"/>
            <a:ext cx="72000" cy="72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57B5E7-F437-BE37-062B-96A4F96A9A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12</a:t>
            </a:fld>
            <a:endParaRPr lang="ja-JP" altLang="en-US"/>
          </a:p>
        </p:txBody>
      </p:sp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08C1CF19-2B2B-3256-5FBF-F8AE0C236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455" y="1787173"/>
            <a:ext cx="1774455" cy="1182970"/>
          </a:xfrm>
          <a:prstGeom prst="rect">
            <a:avLst/>
          </a:prstGeom>
        </p:spPr>
      </p:pic>
      <p:sp>
        <p:nvSpPr>
          <p:cNvPr id="7" name="線">
            <a:extLst>
              <a:ext uri="{FF2B5EF4-FFF2-40B4-BE49-F238E27FC236}">
                <a16:creationId xmlns:a16="http://schemas.microsoft.com/office/drawing/2014/main" id="{0AD6E4F3-94E2-7D3F-E4E4-2ED28050A364}"/>
              </a:ext>
            </a:extLst>
          </p:cNvPr>
          <p:cNvSpPr/>
          <p:nvPr/>
        </p:nvSpPr>
        <p:spPr>
          <a:xfrm>
            <a:off x="5259827" y="1845334"/>
            <a:ext cx="1057296" cy="7425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19050" tIns="19050" rIns="19050" bIns="19050" anchor="ctr"/>
          <a:lstStyle/>
          <a:p>
            <a:endParaRPr sz="422"/>
          </a:p>
        </p:txBody>
      </p:sp>
    </p:spTree>
    <p:extLst>
      <p:ext uri="{BB962C8B-B14F-4D97-AF65-F5344CB8AC3E}">
        <p14:creationId xmlns:p14="http://schemas.microsoft.com/office/powerpoint/2010/main" val="23045675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2000250" y="1433146"/>
            <a:ext cx="5143500" cy="2013297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121" name="第２回"/>
          <p:cNvSpPr txBox="1">
            <a:spLocks noGrp="1"/>
          </p:cNvSpPr>
          <p:nvPr>
            <p:ph type="ctrTitle"/>
          </p:nvPr>
        </p:nvSpPr>
        <p:spPr>
          <a:xfrm>
            <a:off x="2261711" y="1690080"/>
            <a:ext cx="4620578" cy="8816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5400" b="1"/>
              <a:t>演習</a:t>
            </a:r>
            <a:endParaRPr sz="5400" b="1" dirty="0"/>
          </a:p>
        </p:txBody>
      </p:sp>
      <p:sp>
        <p:nvSpPr>
          <p:cNvPr id="122" name="線形回帰〜ロジスティック回帰"/>
          <p:cNvSpPr txBox="1">
            <a:spLocks noGrp="1"/>
          </p:cNvSpPr>
          <p:nvPr>
            <p:ph type="subTitle" sz="quarter" idx="1"/>
          </p:nvPr>
        </p:nvSpPr>
        <p:spPr>
          <a:xfrm>
            <a:off x="2261711" y="2571750"/>
            <a:ext cx="4620578" cy="5953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3200"/>
              <a:t>線形回帰</a:t>
            </a:r>
            <a:endParaRPr sz="32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BD7D64-0ADD-A1E3-3F6D-E3A45BFF0F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04336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4" name="線形回帰で88歳の歯周病の歯の本数を予測する"/>
          <p:cNvSpPr txBox="1"/>
          <p:nvPr/>
        </p:nvSpPr>
        <p:spPr>
          <a:xfrm>
            <a:off x="0" y="17373"/>
            <a:ext cx="9144000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2800" dirty="0" err="1"/>
              <a:t>Pythonで回帰を使って予測を行う</a:t>
            </a:r>
            <a:endParaRPr sz="2800" dirty="0"/>
          </a:p>
        </p:txBody>
      </p:sp>
      <p:sp>
        <p:nvSpPr>
          <p:cNvPr id="266" name="scikit-learnを用いた機械学習の書き方"/>
          <p:cNvSpPr txBox="1"/>
          <p:nvPr/>
        </p:nvSpPr>
        <p:spPr>
          <a:xfrm>
            <a:off x="476433" y="515984"/>
            <a:ext cx="8518403" cy="1005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900"/>
            </a:lvl1pPr>
          </a:lstStyle>
          <a:p>
            <a:pPr algn="l"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scikit-learn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サイキットラーン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）</a:t>
            </a:r>
            <a:endParaRPr lang="en-US" altLang="ja-JP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ja-JP" altLang="en-US" sz="2000">
                <a:solidFill>
                  <a:srgbClr val="FF0000"/>
                </a:solidFill>
              </a:rPr>
              <a:t>　</a:t>
            </a:r>
            <a:r>
              <a:rPr lang="en" altLang="ja-JP" sz="2000" dirty="0">
                <a:solidFill>
                  <a:srgbClr val="040C28"/>
                </a:solidFill>
                <a:latin typeface="Google Sans"/>
              </a:rPr>
              <a:t> Python </a:t>
            </a:r>
            <a:r>
              <a:rPr lang="ja-JP" altLang="en-US" sz="2000">
                <a:solidFill>
                  <a:srgbClr val="040C28"/>
                </a:solidFill>
                <a:latin typeface="Google Sans"/>
              </a:rPr>
              <a:t>で利用できるデータ分析や機械学習のためのライブラリの一つ</a:t>
            </a:r>
            <a:endParaRPr sz="2000" dirty="0">
              <a:solidFill>
                <a:srgbClr val="FF0000"/>
              </a:solidFill>
            </a:endParaRPr>
          </a:p>
        </p:txBody>
      </p:sp>
      <p:pic>
        <p:nvPicPr>
          <p:cNvPr id="4" name="図 3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6E5B2642-2AC0-5463-0B85-AF8B55FF5D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5975" y="1550704"/>
            <a:ext cx="5492049" cy="2655308"/>
          </a:xfrm>
          <a:prstGeom prst="rect">
            <a:avLst/>
          </a:prstGeom>
        </p:spPr>
      </p:pic>
      <p:sp>
        <p:nvSpPr>
          <p:cNvPr id="2" name="右矢印 1">
            <a:extLst>
              <a:ext uri="{FF2B5EF4-FFF2-40B4-BE49-F238E27FC236}">
                <a16:creationId xmlns:a16="http://schemas.microsoft.com/office/drawing/2014/main" id="{1CF18473-2227-2E47-B857-1C9D2787BCE9}"/>
              </a:ext>
            </a:extLst>
          </p:cNvPr>
          <p:cNvSpPr/>
          <p:nvPr/>
        </p:nvSpPr>
        <p:spPr>
          <a:xfrm>
            <a:off x="476434" y="4474058"/>
            <a:ext cx="576190" cy="468266"/>
          </a:xfrm>
          <a:prstGeom prst="rightArrow">
            <a:avLst/>
          </a:prstGeom>
          <a:solidFill>
            <a:srgbClr val="FF93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79B79C2-2A1A-FE47-CE13-30B7F9460A0F}"/>
              </a:ext>
            </a:extLst>
          </p:cNvPr>
          <p:cNvSpPr txBox="1"/>
          <p:nvPr/>
        </p:nvSpPr>
        <p:spPr>
          <a:xfrm>
            <a:off x="1040682" y="4474058"/>
            <a:ext cx="77970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今後の演習では</a:t>
            </a:r>
            <a:r>
              <a:rPr lang="ja-JP" altLang="en-US" sz="2400">
                <a:solidFill>
                  <a:srgbClr val="FF9300"/>
                </a:solidFill>
              </a:rPr>
              <a:t>このライブラリを用いて機械学習を行う</a:t>
            </a: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93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C84675-59FF-F10A-F8B1-58B34400B9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725693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4" name="線形回帰で88歳の歯周病の歯の本数を予測する"/>
          <p:cNvSpPr txBox="1"/>
          <p:nvPr/>
        </p:nvSpPr>
        <p:spPr>
          <a:xfrm>
            <a:off x="0" y="17373"/>
            <a:ext cx="9144000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2800" dirty="0" err="1"/>
              <a:t>Pythonで回帰を使って予測を行う</a:t>
            </a:r>
            <a:endParaRPr sz="2800" dirty="0"/>
          </a:p>
        </p:txBody>
      </p:sp>
      <p:sp>
        <p:nvSpPr>
          <p:cNvPr id="265" name="①学習モデルの選択…"/>
          <p:cNvSpPr txBox="1"/>
          <p:nvPr/>
        </p:nvSpPr>
        <p:spPr>
          <a:xfrm>
            <a:off x="1338972" y="1424437"/>
            <a:ext cx="6466055" cy="3052398"/>
          </a:xfrm>
          <a:prstGeom prst="rect">
            <a:avLst/>
          </a:prstGeom>
          <a:ln w="3810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4500" tIns="94500" rIns="94500" bIns="94500" anchor="ctr">
            <a:spAutoFit/>
          </a:bodyPr>
          <a:lstStyle/>
          <a:p>
            <a:pPr marL="135731" algn="l">
              <a:lnSpc>
                <a:spcPct val="150000"/>
              </a:lnSpc>
              <a:defRPr sz="4500"/>
            </a:pPr>
            <a:r>
              <a:rPr lang="en-US" sz="1800" b="1" dirty="0"/>
              <a:t>STEP0</a:t>
            </a:r>
            <a:r>
              <a:rPr lang="en-US" sz="1800" dirty="0"/>
              <a:t>：事前準備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dirty="0"/>
              <a:t>STEP1：データの用意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dirty="0"/>
              <a:t>STEP2：学習モデルの選択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dirty="0"/>
              <a:t>STEP3：データを入れて学習させる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dirty="0"/>
              <a:t>STEP4：傾き（偏回帰係数）と切片（定数</a:t>
            </a:r>
            <a:r>
              <a:rPr lang="ja-JP" altLang="en-US" sz="1800"/>
              <a:t>項</a:t>
            </a:r>
            <a:r>
              <a:rPr lang="en-US" altLang="ja-JP" sz="1800" dirty="0"/>
              <a:t>)</a:t>
            </a:r>
            <a:r>
              <a:rPr lang="ja-JP" altLang="en-US" sz="1800"/>
              <a:t>を求める</a:t>
            </a:r>
            <a:endParaRPr lang="en-US" altLang="ja-JP" sz="1800" dirty="0"/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dirty="0"/>
              <a:t>STEP5</a:t>
            </a:r>
            <a:r>
              <a:rPr lang="ja-JP" altLang="en-US" sz="1800"/>
              <a:t>：予測を行う</a:t>
            </a:r>
            <a:endParaRPr lang="en-US" altLang="ja-JP" sz="1800" dirty="0"/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dirty="0"/>
              <a:t>STEP6</a:t>
            </a:r>
            <a:r>
              <a:rPr lang="ja-JP" altLang="en-US" sz="1800"/>
              <a:t>：モデルの評価</a:t>
            </a:r>
            <a:endParaRPr sz="1800" dirty="0"/>
          </a:p>
        </p:txBody>
      </p:sp>
      <p:sp>
        <p:nvSpPr>
          <p:cNvPr id="2" name="scikit-learnを用いた機械学習の書き方">
            <a:extLst>
              <a:ext uri="{FF2B5EF4-FFF2-40B4-BE49-F238E27FC236}">
                <a16:creationId xmlns:a16="http://schemas.microsoft.com/office/drawing/2014/main" id="{04B5649F-AF5D-65D3-CAF7-1E19F01469AE}"/>
              </a:ext>
            </a:extLst>
          </p:cNvPr>
          <p:cNvSpPr txBox="1"/>
          <p:nvPr/>
        </p:nvSpPr>
        <p:spPr>
          <a:xfrm>
            <a:off x="490620" y="740167"/>
            <a:ext cx="754847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900"/>
            </a:lvl1pPr>
          </a:lstStyle>
          <a:p>
            <a:pPr algn="l">
              <a:lnSpc>
                <a:spcPct val="150000"/>
              </a:lnSpc>
            </a:pPr>
            <a:r>
              <a:rPr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scikit-learn</a:t>
            </a:r>
            <a:r>
              <a:rPr lang="ja-JP" alt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を使い、予測を行う演習の流れ</a:t>
            </a:r>
            <a:endParaRPr lang="en-US" altLang="ja-JP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5DB1392-A56F-60E3-A0BC-B80DD0C2EA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15</a:t>
            </a:fld>
            <a:endParaRPr lang="ja-JP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機械学習の流れ</a:t>
            </a:r>
            <a:r>
              <a:rPr lang="ja-JP" altLang="en-US" sz="2800"/>
              <a:t>のまとめ</a:t>
            </a:r>
            <a:endParaRPr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7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 dirty="0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 dirty="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45209" y="2242873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 dirty="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42BC7E-D03B-AA12-F797-46F115B61F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256201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機械学習の流れ</a:t>
            </a:r>
            <a:r>
              <a:rPr lang="ja-JP" altLang="en-US" sz="2800"/>
              <a:t>のまとめ</a:t>
            </a:r>
            <a:endParaRPr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7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 dirty="0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 dirty="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 dirty="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88143A63-1B9A-2DDF-139E-344A9C1A8B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48176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 dirty="0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 dirty="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 dirty="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385073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1" name="機械学習の流れ(もう少し詳しく)">
            <a:extLst>
              <a:ext uri="{FF2B5EF4-FFF2-40B4-BE49-F238E27FC236}">
                <a16:creationId xmlns:a16="http://schemas.microsoft.com/office/drawing/2014/main" id="{7EDF21B5-C7E2-F0CE-9669-00EEA0EC1689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機械学習の流れ</a:t>
            </a:r>
            <a:r>
              <a:rPr lang="ja-JP" altLang="en-US" sz="2800"/>
              <a:t>のまとめ</a:t>
            </a:r>
            <a:endParaRPr sz="2800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F50DA944-06D3-7D30-CBAE-847503846F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761420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 dirty="0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 dirty="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 dirty="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25400">
            <a:solidFill>
              <a:srgbClr val="FF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6159339" y="1713036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1" name="機械学習の流れ(もう少し詳しく)">
            <a:extLst>
              <a:ext uri="{FF2B5EF4-FFF2-40B4-BE49-F238E27FC236}">
                <a16:creationId xmlns:a16="http://schemas.microsoft.com/office/drawing/2014/main" id="{7EDF21B5-C7E2-F0CE-9669-00EEA0EC1689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機械学習の流れ</a:t>
            </a:r>
            <a:r>
              <a:rPr lang="ja-JP" altLang="en-US" sz="2800"/>
              <a:t>のまとめ</a:t>
            </a:r>
            <a:endParaRPr sz="2800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309F8BEF-34E9-16B2-86A5-CF8FD65431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081137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1244009" y="471786"/>
            <a:ext cx="6751674" cy="3331902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121" name="第２回"/>
          <p:cNvSpPr txBox="1">
            <a:spLocks noGrp="1"/>
          </p:cNvSpPr>
          <p:nvPr>
            <p:ph type="ctrTitle"/>
          </p:nvPr>
        </p:nvSpPr>
        <p:spPr>
          <a:xfrm>
            <a:off x="1469032" y="641890"/>
            <a:ext cx="6355830" cy="2058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tabLst>
                <a:tab pos="3809405" algn="l"/>
              </a:tabLst>
            </a:pPr>
            <a:r>
              <a:rPr lang="ja-JP" altLang="en-US" sz="3600" b="1"/>
              <a:t>医療と</a:t>
            </a:r>
            <a:r>
              <a:rPr lang="en-US" altLang="ja-JP" sz="3600" b="1" dirty="0"/>
              <a:t>AI</a:t>
            </a:r>
            <a:r>
              <a:rPr lang="ja-JP" altLang="en-US" sz="3600" b="1"/>
              <a:t>・ビッグデータ入門</a:t>
            </a:r>
            <a:br>
              <a:rPr lang="en-US" altLang="ja-JP" dirty="0"/>
            </a:br>
            <a:r>
              <a:rPr lang="ja-JP" altLang="en-US" sz="3200"/>
              <a:t>演習</a:t>
            </a:r>
            <a:r>
              <a:rPr lang="en-US" altLang="ja-JP" sz="3200" dirty="0"/>
              <a:t>8</a:t>
            </a:r>
            <a:endParaRPr sz="3200" dirty="0"/>
          </a:p>
        </p:txBody>
      </p:sp>
      <p:sp>
        <p:nvSpPr>
          <p:cNvPr id="122" name="線形回帰〜ロジスティック回帰"/>
          <p:cNvSpPr txBox="1">
            <a:spLocks noGrp="1"/>
          </p:cNvSpPr>
          <p:nvPr>
            <p:ph type="subTitle" sz="quarter" idx="1"/>
          </p:nvPr>
        </p:nvSpPr>
        <p:spPr>
          <a:xfrm>
            <a:off x="2108835" y="2589220"/>
            <a:ext cx="4926329" cy="5953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3600" b="1"/>
              <a:t>回帰</a:t>
            </a:r>
            <a:endParaRPr sz="3600" b="1" dirty="0"/>
          </a:p>
        </p:txBody>
      </p:sp>
      <p:sp>
        <p:nvSpPr>
          <p:cNvPr id="4" name="線形回帰〜ロジスティック回帰">
            <a:extLst>
              <a:ext uri="{FF2B5EF4-FFF2-40B4-BE49-F238E27FC236}">
                <a16:creationId xmlns:a16="http://schemas.microsoft.com/office/drawing/2014/main" id="{F93C8EFE-484D-43F0-B6D9-2166F75981EE}"/>
              </a:ext>
            </a:extLst>
          </p:cNvPr>
          <p:cNvSpPr txBox="1">
            <a:spLocks/>
          </p:cNvSpPr>
          <p:nvPr/>
        </p:nvSpPr>
        <p:spPr>
          <a:xfrm>
            <a:off x="5088011" y="4138885"/>
            <a:ext cx="3894306" cy="59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t">
            <a:normAutofit lnSpcReduction="10000"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9pPr>
          </a:lstStyle>
          <a:p>
            <a:pPr algn="l" hangingPunct="1"/>
            <a:r>
              <a:rPr lang="ja-JP" altLang="en-US" sz="2025" dirty="0"/>
              <a:t>統合教育機構</a:t>
            </a:r>
            <a:endParaRPr lang="en-US" altLang="ja-JP" sz="2025" dirty="0"/>
          </a:p>
          <a:p>
            <a:pPr algn="l" hangingPunct="1"/>
            <a:r>
              <a:rPr lang="ja-JP" altLang="en-US" sz="2025"/>
              <a:t>　石丸美穂</a:t>
            </a:r>
            <a:endParaRPr lang="ja-JP" altLang="en-US" sz="2025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AF91A02-4A42-8CBD-D59F-A38CE3DD95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CE85CE-75CC-43B8-D56E-5C9431AA71E2}"/>
              </a:ext>
            </a:extLst>
          </p:cNvPr>
          <p:cNvSpPr txBox="1"/>
          <p:nvPr/>
        </p:nvSpPr>
        <p:spPr>
          <a:xfrm>
            <a:off x="2923431" y="968715"/>
            <a:ext cx="34384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2024/1/11 11:35-12:20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EAA719BF-F605-DB38-62E5-3F0F03104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8" y="3074126"/>
            <a:ext cx="2504677" cy="19051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 dirty="0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 dirty="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 dirty="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707460" y="2597755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5054716" y="3315554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機械学習の流れ(もう少し詳しく)">
            <a:extLst>
              <a:ext uri="{FF2B5EF4-FFF2-40B4-BE49-F238E27FC236}">
                <a16:creationId xmlns:a16="http://schemas.microsoft.com/office/drawing/2014/main" id="{B5E82A6C-6886-C01C-109A-9A238D8C412A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機械学習の流れ</a:t>
            </a:r>
            <a:r>
              <a:rPr lang="ja-JP" altLang="en-US" sz="2800"/>
              <a:t>のまとめ</a:t>
            </a:r>
            <a:endParaRPr sz="2800" dirty="0"/>
          </a:p>
        </p:txBody>
      </p: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65CC50E6-4218-C40B-B2C2-566AFE0106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059120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 dirty="0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 dirty="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 dirty="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261011" y="2586246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4668602" y="3265201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矢印">
            <a:extLst>
              <a:ext uri="{FF2B5EF4-FFF2-40B4-BE49-F238E27FC236}">
                <a16:creationId xmlns:a16="http://schemas.microsoft.com/office/drawing/2014/main" id="{F1F56823-5DC5-94FC-14E9-E6B609C8CFDB}"/>
              </a:ext>
            </a:extLst>
          </p:cNvPr>
          <p:cNvSpPr/>
          <p:nvPr/>
        </p:nvSpPr>
        <p:spPr>
          <a:xfrm rot="5400000">
            <a:off x="7652051" y="2689024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3010EB86-D415-D2ED-B405-D8E6135A616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との比較・評価">
            <a:extLst>
              <a:ext uri="{FF2B5EF4-FFF2-40B4-BE49-F238E27FC236}">
                <a16:creationId xmlns:a16="http://schemas.microsoft.com/office/drawing/2014/main" id="{78A1C025-C61D-ED0F-EF74-7DA4C6A6F0BE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dirty="0" err="1"/>
              <a:t>正解との比較・評価</a:t>
            </a:r>
            <a:endParaRPr sz="1575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B965B3C-BF11-5E10-CEC6-21F93A50CEF7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29" name="機械学習の流れ(もう少し詳しく)">
            <a:extLst>
              <a:ext uri="{FF2B5EF4-FFF2-40B4-BE49-F238E27FC236}">
                <a16:creationId xmlns:a16="http://schemas.microsoft.com/office/drawing/2014/main" id="{D793AFCC-1D4F-BC49-0373-09C52CE49B11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機械学習の流れ</a:t>
            </a:r>
            <a:r>
              <a:rPr lang="ja-JP" altLang="en-US" sz="2800"/>
              <a:t>のまとめ</a:t>
            </a:r>
            <a:endParaRPr sz="2800" dirty="0"/>
          </a:p>
        </p:txBody>
      </p:sp>
      <p:sp>
        <p:nvSpPr>
          <p:cNvPr id="30" name="スライド番号プレースホルダー 29">
            <a:extLst>
              <a:ext uri="{FF2B5EF4-FFF2-40B4-BE49-F238E27FC236}">
                <a16:creationId xmlns:a16="http://schemas.microsoft.com/office/drawing/2014/main" id="{1E09B2AA-7B2C-F39A-4281-515BDA8026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95816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270" name="①学習モデルの選択(今回は線形回帰)…"/>
          <p:cNvSpPr txBox="1"/>
          <p:nvPr/>
        </p:nvSpPr>
        <p:spPr>
          <a:xfrm>
            <a:off x="182261" y="693392"/>
            <a:ext cx="8773626" cy="4158831"/>
          </a:xfrm>
          <a:prstGeom prst="rect">
            <a:avLst/>
          </a:prstGeom>
          <a:ln w="2540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STEP1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lang="en-US" altLang="ja-JP"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データの用意</a:t>
            </a:r>
            <a:r>
              <a:rPr lang="ja-JP" altLang="en-US" sz="1800" b="1"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：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特徴量のデータと正解値のデータ</a:t>
            </a:r>
            <a:endParaRPr lang="en-US" sz="18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STEP2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学習モデルの選択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今回は線形回帰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1016000" indent="-38100" algn="l">
              <a:lnSpc>
                <a:spcPct val="150000"/>
              </a:lnSpc>
              <a:defRPr sz="4500"/>
            </a:pPr>
            <a:r>
              <a:rPr lang="en-US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 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 = </a:t>
            </a:r>
            <a:r>
              <a:rPr sz="1800"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LinearRegression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()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STEP3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データを入れて学習させる</a:t>
            </a:r>
            <a:endParaRPr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　　　　</a:t>
            </a:r>
            <a:r>
              <a:rPr lang="en-US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8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fit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特徴量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正解値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傾き</a:t>
            </a:r>
            <a:r>
              <a:rPr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偏回帰係数</a:t>
            </a:r>
            <a:r>
              <a:rPr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と切片</a:t>
            </a:r>
            <a:r>
              <a:rPr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定数項</a:t>
            </a:r>
            <a:r>
              <a:rPr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を求める</a:t>
            </a:r>
            <a:endParaRPr lang="en-US" sz="1800" b="1" dirty="0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　　　　</a:t>
            </a:r>
            <a:r>
              <a:rPr lang="en-US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800"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coef</a:t>
            </a:r>
            <a:r>
              <a:rPr sz="18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_</a:t>
            </a:r>
            <a:endParaRPr sz="18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　　　　</a:t>
            </a:r>
            <a:r>
              <a:rPr lang="en-US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 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8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intercept_</a:t>
            </a:r>
            <a:endParaRPr sz="18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STEP5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dirty="0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予測を行う</a:t>
            </a:r>
            <a:r>
              <a:rPr lang="ja-JP" altLang="en-US" sz="18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800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predict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dirty="0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新たな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インスタンス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  <a:endParaRPr lang="en-US" sz="1800" b="1" dirty="0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STEP6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モデルの評価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lang="en-US" altLang="ja-JP" sz="1800" b="1" dirty="0">
                <a:solidFill>
                  <a:srgbClr val="FF000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score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特徴量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 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正解値</a:t>
            </a:r>
            <a:r>
              <a:rPr lang="en-US" altLang="ja-JP"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sz="1800" b="1" dirty="0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機械学習の流れ(もう少し詳しく)">
            <a:extLst>
              <a:ext uri="{FF2B5EF4-FFF2-40B4-BE49-F238E27FC236}">
                <a16:creationId xmlns:a16="http://schemas.microsoft.com/office/drawing/2014/main" id="{FF2DD140-ADE0-E801-815E-38488A1CCDFB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</a:t>
            </a:r>
            <a:r>
              <a:rPr lang="ja-JP" altLang="en-US" sz="2800"/>
              <a:t>コードのまとめ</a:t>
            </a:r>
            <a:endParaRPr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845260-710D-66E9-69C0-A5E4377869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22</a:t>
            </a:fld>
            <a:endParaRPr lang="ja-JP" alt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F4FF23-1611-EBA8-D132-AF918A728A22}"/>
              </a:ext>
            </a:extLst>
          </p:cNvPr>
          <p:cNvSpPr/>
          <p:nvPr/>
        </p:nvSpPr>
        <p:spPr>
          <a:xfrm>
            <a:off x="363858" y="3731886"/>
            <a:ext cx="8653141" cy="324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5FFD36A-6058-3C5A-2295-98DFE288E819}"/>
              </a:ext>
            </a:extLst>
          </p:cNvPr>
          <p:cNvSpPr/>
          <p:nvPr/>
        </p:nvSpPr>
        <p:spPr>
          <a:xfrm>
            <a:off x="363859" y="4729510"/>
            <a:ext cx="8653141" cy="324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3B1EBA-52C3-BFB1-CDF5-289F34B36C52}"/>
              </a:ext>
            </a:extLst>
          </p:cNvPr>
          <p:cNvSpPr/>
          <p:nvPr/>
        </p:nvSpPr>
        <p:spPr>
          <a:xfrm>
            <a:off x="361683" y="4224400"/>
            <a:ext cx="865314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16617C-5E94-C7B2-67AA-8F940245C3CF}"/>
              </a:ext>
            </a:extLst>
          </p:cNvPr>
          <p:cNvSpPr/>
          <p:nvPr/>
        </p:nvSpPr>
        <p:spPr>
          <a:xfrm>
            <a:off x="356861" y="3293159"/>
            <a:ext cx="8653141" cy="324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94FE784-2FB2-9887-EACA-331C9505B77E}"/>
              </a:ext>
            </a:extLst>
          </p:cNvPr>
          <p:cNvSpPr/>
          <p:nvPr/>
        </p:nvSpPr>
        <p:spPr>
          <a:xfrm>
            <a:off x="356862" y="2776487"/>
            <a:ext cx="8653141" cy="43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FDCF72-5C2B-90D7-DB6D-E0A9FA93BB03}"/>
              </a:ext>
            </a:extLst>
          </p:cNvPr>
          <p:cNvSpPr/>
          <p:nvPr/>
        </p:nvSpPr>
        <p:spPr>
          <a:xfrm>
            <a:off x="363859" y="2378247"/>
            <a:ext cx="8653141" cy="324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DC06A9-C7C7-48B3-EFA2-EBFD0FC5669A}"/>
              </a:ext>
            </a:extLst>
          </p:cNvPr>
          <p:cNvSpPr/>
          <p:nvPr/>
        </p:nvSpPr>
        <p:spPr>
          <a:xfrm>
            <a:off x="363859" y="1299000"/>
            <a:ext cx="8653141" cy="97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FF2B7F1-059E-50A7-C3FB-E19C8134205B}"/>
              </a:ext>
            </a:extLst>
          </p:cNvPr>
          <p:cNvSpPr/>
          <p:nvPr/>
        </p:nvSpPr>
        <p:spPr>
          <a:xfrm>
            <a:off x="363859" y="622517"/>
            <a:ext cx="8653141" cy="612000"/>
          </a:xfrm>
          <a:prstGeom prst="rect">
            <a:avLst/>
          </a:prstGeom>
          <a:solidFill>
            <a:schemeClr val="accent1">
              <a:lumMod val="20000"/>
              <a:lumOff val="80000"/>
              <a:alpha val="40394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13" name="①学習モデルの選択(今回は線形回帰)…">
            <a:extLst>
              <a:ext uri="{FF2B5EF4-FFF2-40B4-BE49-F238E27FC236}">
                <a16:creationId xmlns:a16="http://schemas.microsoft.com/office/drawing/2014/main" id="{953F5BA0-E6BB-668B-2CB9-4AE720F9C607}"/>
              </a:ext>
            </a:extLst>
          </p:cNvPr>
          <p:cNvSpPr txBox="1"/>
          <p:nvPr/>
        </p:nvSpPr>
        <p:spPr>
          <a:xfrm>
            <a:off x="5681029" y="963813"/>
            <a:ext cx="2853475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STEP0： </a:t>
            </a:r>
            <a:r>
              <a:rPr lang="en-US" sz="1400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ライブラリの読み込み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①学習モデルの選択(今回は線形回帰)…">
            <a:extLst>
              <a:ext uri="{FF2B5EF4-FFF2-40B4-BE49-F238E27FC236}">
                <a16:creationId xmlns:a16="http://schemas.microsoft.com/office/drawing/2014/main" id="{80324D88-D19A-3109-1735-5A448BF316FB}"/>
              </a:ext>
            </a:extLst>
          </p:cNvPr>
          <p:cNvSpPr txBox="1"/>
          <p:nvPr/>
        </p:nvSpPr>
        <p:spPr>
          <a:xfrm>
            <a:off x="5681029" y="2118947"/>
            <a:ext cx="2543928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STEP1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-US" altLang="ja-JP" sz="1400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データの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準備</a:t>
            </a:r>
            <a:endParaRPr lang="en-US" altLang="ja-JP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①学習モデルの選択(今回は線形回帰)…">
            <a:extLst>
              <a:ext uri="{FF2B5EF4-FFF2-40B4-BE49-F238E27FC236}">
                <a16:creationId xmlns:a16="http://schemas.microsoft.com/office/drawing/2014/main" id="{37A0D624-4219-F581-FBC6-68D356B3975A}"/>
              </a:ext>
            </a:extLst>
          </p:cNvPr>
          <p:cNvSpPr txBox="1"/>
          <p:nvPr/>
        </p:nvSpPr>
        <p:spPr>
          <a:xfrm>
            <a:off x="5681029" y="2829621"/>
            <a:ext cx="2610014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STEP2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：学習モデルの選択</a:t>
            </a:r>
            <a:endParaRPr lang="en-US" altLang="ja-JP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①学習モデルの選択(今回は線形回帰)…">
            <a:extLst>
              <a:ext uri="{FF2B5EF4-FFF2-40B4-BE49-F238E27FC236}">
                <a16:creationId xmlns:a16="http://schemas.microsoft.com/office/drawing/2014/main" id="{03AE9EEB-FFFB-C1AC-77F1-343EF6807656}"/>
              </a:ext>
            </a:extLst>
          </p:cNvPr>
          <p:cNvSpPr txBox="1"/>
          <p:nvPr/>
        </p:nvSpPr>
        <p:spPr>
          <a:xfrm>
            <a:off x="5681029" y="3327333"/>
            <a:ext cx="3165199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STEP3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：データを入れて学習させる</a:t>
            </a:r>
          </a:p>
        </p:txBody>
      </p:sp>
      <p:sp>
        <p:nvSpPr>
          <p:cNvPr id="17" name="①学習モデルの選択(今回は線形回帰)…">
            <a:extLst>
              <a:ext uri="{FF2B5EF4-FFF2-40B4-BE49-F238E27FC236}">
                <a16:creationId xmlns:a16="http://schemas.microsoft.com/office/drawing/2014/main" id="{557DE4B8-4873-111D-F481-4DDF69A182A0}"/>
              </a:ext>
            </a:extLst>
          </p:cNvPr>
          <p:cNvSpPr txBox="1"/>
          <p:nvPr/>
        </p:nvSpPr>
        <p:spPr>
          <a:xfrm>
            <a:off x="5668833" y="3767834"/>
            <a:ext cx="3177395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STEP4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：傾きと切片を求める</a:t>
            </a:r>
          </a:p>
        </p:txBody>
      </p:sp>
      <p:sp>
        <p:nvSpPr>
          <p:cNvPr id="18" name="①学習モデルの選択(今回は線形回帰)…">
            <a:extLst>
              <a:ext uri="{FF2B5EF4-FFF2-40B4-BE49-F238E27FC236}">
                <a16:creationId xmlns:a16="http://schemas.microsoft.com/office/drawing/2014/main" id="{A7A8F41C-75B6-8BD0-E7AD-2415AA46BE68}"/>
              </a:ext>
            </a:extLst>
          </p:cNvPr>
          <p:cNvSpPr txBox="1"/>
          <p:nvPr/>
        </p:nvSpPr>
        <p:spPr>
          <a:xfrm>
            <a:off x="5681029" y="4264282"/>
            <a:ext cx="3165199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STEP5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予測を行う</a:t>
            </a:r>
            <a:endParaRPr lang="ja-JP" alt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①学習モデルの選択(今回は線形回帰)…">
            <a:extLst>
              <a:ext uri="{FF2B5EF4-FFF2-40B4-BE49-F238E27FC236}">
                <a16:creationId xmlns:a16="http://schemas.microsoft.com/office/drawing/2014/main" id="{C4EBBD53-080C-1882-D40C-74F00456B891}"/>
              </a:ext>
            </a:extLst>
          </p:cNvPr>
          <p:cNvSpPr txBox="1"/>
          <p:nvPr/>
        </p:nvSpPr>
        <p:spPr>
          <a:xfrm>
            <a:off x="5681029" y="4777603"/>
            <a:ext cx="3165200" cy="253916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STEP6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：モデルの評価</a:t>
            </a:r>
            <a:endParaRPr lang="ja-JP" alt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66100" y="604783"/>
            <a:ext cx="7925008" cy="4431983"/>
          </a:xfrm>
          <a:prstGeom prst="rect">
            <a:avLst/>
          </a:prstGeom>
          <a:noFill/>
          <a:ln w="793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55972" algn="l"/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numpy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np</a:t>
            </a:r>
          </a:p>
          <a:p>
            <a:pPr marL="155972" algn="l"/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pandas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pd</a:t>
            </a:r>
          </a:p>
          <a:p>
            <a:pPr marL="155972" algn="l"/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matplotlib.pyplot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plt</a:t>
            </a:r>
            <a:endParaRPr lang="en" altLang="ja-JP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endParaRPr lang="en" altLang="ja-JP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sklearn.datasets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load_diabetes</a:t>
            </a:r>
            <a:br>
              <a:rPr lang="ja-JP" altLang="en-US" sz="1200" b="1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dm =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load_diabetes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as_frame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True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, scaled = 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False)</a:t>
            </a:r>
          </a:p>
          <a:p>
            <a:pPr marL="155972" algn="l"/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dm</a:t>
            </a:r>
            <a:r>
              <a:rPr lang="en" altLang="ja-JP" sz="12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2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target</a:t>
            </a:r>
            <a:endParaRPr lang="en" altLang="ja-JP" sz="1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dm.</a:t>
            </a:r>
            <a:r>
              <a:rPr lang="en" altLang="ja-JP" sz="12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data</a:t>
            </a:r>
            <a:endParaRPr lang="en" altLang="ja-JP" sz="1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12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12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bmi</a:t>
            </a:r>
            <a:r>
              <a:rPr lang="en" altLang="ja-JP" sz="12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]</a:t>
            </a:r>
          </a:p>
          <a:p>
            <a:pPr marL="155972" algn="l"/>
            <a:endParaRPr lang="en" altLang="ja-JP" sz="1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plt.scatter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endParaRPr lang="en" altLang="ja-JP" sz="1200" b="1" dirty="0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sklearn.linear_model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LinearRegression</a:t>
            </a:r>
            <a:endParaRPr lang="en" altLang="ja-JP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model_bmi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LinearRegression</a:t>
            </a:r>
            <a:r>
              <a:rPr lang="en" altLang="ja-JP" sz="1200" b="1" dirty="0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</a:p>
          <a:p>
            <a:pPr marL="155972" algn="l"/>
            <a:endParaRPr lang="en" altLang="ja-JP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model_bmi.</a:t>
            </a:r>
            <a:r>
              <a:rPr lang="en" altLang="ja-JP" sz="12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fit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2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endParaRPr lang="en" altLang="ja-JP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endParaRPr lang="en" altLang="ja-JP" sz="1200" b="1" dirty="0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model_bmi.</a:t>
            </a:r>
            <a:r>
              <a:rPr lang="en" altLang="ja-JP" sz="12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coef</a:t>
            </a:r>
            <a:r>
              <a:rPr lang="en" altLang="ja-JP" sz="1200" b="1" dirty="0">
                <a:solidFill>
                  <a:srgbClr val="FF0000"/>
                </a:solidFill>
                <a:latin typeface="Courier New" panose="02070309020205020404" pitchFamily="49" charset="0"/>
              </a:rPr>
              <a:t>_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r>
              <a:rPr lang="en" altLang="ja-JP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model_bmi.</a:t>
            </a:r>
            <a:r>
              <a:rPr lang="en" altLang="ja-JP" sz="12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intercept</a:t>
            </a:r>
            <a:r>
              <a:rPr lang="en" altLang="ja-JP" sz="1200" b="1" dirty="0">
                <a:solidFill>
                  <a:srgbClr val="FF0000"/>
                </a:solidFill>
                <a:latin typeface="Courier New" panose="02070309020205020404" pitchFamily="49" charset="0"/>
              </a:rPr>
              <a:t>_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endParaRPr lang="en" altLang="ja-JP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pre =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pd.DataFrame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12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-US" altLang="ja-JP" sz="12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20</a:t>
            </a:r>
            <a:r>
              <a:rPr lang="en" altLang="ja-JP" sz="12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-US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columns=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12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12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bmi</a:t>
            </a:r>
            <a:r>
              <a:rPr lang="en" altLang="ja-JP" sz="12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b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</a:br>
            <a:r>
              <a:rPr lang="en" altLang="ja-JP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model_bmi</a:t>
            </a:r>
            <a:r>
              <a:rPr lang="en" altLang="ja-JP" sz="12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.predict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pre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/>
            <a:endParaRPr lang="en" altLang="ja-JP" sz="12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/>
            <a:r>
              <a:rPr lang="en" altLang="ja-JP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model_bmi.score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2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1200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機械学習の流れ(もう少し詳しく)">
            <a:extLst>
              <a:ext uri="{FF2B5EF4-FFF2-40B4-BE49-F238E27FC236}">
                <a16:creationId xmlns:a16="http://schemas.microsoft.com/office/drawing/2014/main" id="{758B85BF-59DA-B549-9326-7194E41D91DD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</a:t>
            </a:r>
            <a:r>
              <a:rPr lang="ja-JP" altLang="en-US" sz="2800"/>
              <a:t>コードのまとめ</a:t>
            </a:r>
            <a:endParaRPr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FB3884D-E12D-B90C-0ECB-69C8B2F267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842601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9641DAE0-301C-B696-9B90-FF1A2DE6C44F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rgbClr val="FF0000"/>
                </a:solidFill>
              </a:rPr>
              <a:t>STEP0</a:t>
            </a:r>
            <a:r>
              <a:rPr lang="en-US" sz="1200" dirty="0">
                <a:solidFill>
                  <a:srgbClr val="FF0000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C8775A28-93F9-D68E-1E7E-06FC3BA85228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STEP0：Google </a:t>
            </a:r>
            <a:r>
              <a:rPr lang="en-US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Colaboratoryの立ち上げ</a:t>
            </a:r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B33F92A-F4AC-F233-E7B6-6E548844EC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24</a:t>
            </a:fld>
            <a:endParaRPr lang="ja-JP" altLang="en-US"/>
          </a:p>
        </p:txBody>
      </p:sp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48B3FC6-AAA9-C4F4-771C-68DF54740C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4" y="1382737"/>
            <a:ext cx="6649452" cy="33865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2D9821-969E-F902-2042-C35F6481ACE6}"/>
              </a:ext>
            </a:extLst>
          </p:cNvPr>
          <p:cNvSpPr txBox="1"/>
          <p:nvPr/>
        </p:nvSpPr>
        <p:spPr>
          <a:xfrm>
            <a:off x="4509309" y="2217083"/>
            <a:ext cx="3918447" cy="564257"/>
          </a:xfrm>
          <a:prstGeom prst="rect">
            <a:avLst/>
          </a:prstGeom>
          <a:noFill/>
          <a:ln w="158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8</a:t>
            </a: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コー</a:t>
            </a:r>
            <a:r>
              <a:rPr lang="ja-JP" altLang="en-US" sz="3000"/>
              <a:t>ド</a:t>
            </a:r>
            <a:r>
              <a:rPr kumimoji="0" lang="en-US" altLang="ja-JP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.ipynb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3" y="987552"/>
            <a:ext cx="7491413" cy="3833813"/>
            <a:chOff x="-6350" y="1316736"/>
            <a:chExt cx="9988550" cy="5111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316736"/>
              <a:ext cx="9563100" cy="5111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9298" y="4752594"/>
              <a:ext cx="7063740" cy="789940"/>
            </a:xfrm>
            <a:custGeom>
              <a:avLst/>
              <a:gdLst/>
              <a:ahLst/>
              <a:cxnLst/>
              <a:rect l="l" t="t" r="r" b="b"/>
              <a:pathLst>
                <a:path w="7063740" h="789939">
                  <a:moveTo>
                    <a:pt x="0" y="789431"/>
                  </a:moveTo>
                  <a:lnTo>
                    <a:pt x="2098548" y="789431"/>
                  </a:lnTo>
                  <a:lnTo>
                    <a:pt x="2098548" y="105155"/>
                  </a:lnTo>
                  <a:lnTo>
                    <a:pt x="0" y="105155"/>
                  </a:lnTo>
                  <a:lnTo>
                    <a:pt x="0" y="789431"/>
                  </a:lnTo>
                  <a:close/>
                </a:path>
                <a:path w="7063740" h="789939">
                  <a:moveTo>
                    <a:pt x="5269992" y="661415"/>
                  </a:moveTo>
                  <a:lnTo>
                    <a:pt x="7063740" y="661415"/>
                  </a:lnTo>
                  <a:lnTo>
                    <a:pt x="7063740" y="0"/>
                  </a:lnTo>
                  <a:lnTo>
                    <a:pt x="5269992" y="0"/>
                  </a:lnTo>
                  <a:lnTo>
                    <a:pt x="5269992" y="66141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377951" y="0"/>
                  </a:move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0" y="648080"/>
                  </a:move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345948" y="0"/>
                  </a:moveTo>
                  <a:lnTo>
                    <a:pt x="345948" y="216027"/>
                  </a:lnTo>
                  <a:lnTo>
                    <a:pt x="0" y="216027"/>
                  </a:lnTo>
                  <a:lnTo>
                    <a:pt x="0" y="648081"/>
                  </a:lnTo>
                  <a:lnTo>
                    <a:pt x="345948" y="648081"/>
                  </a:lnTo>
                  <a:lnTo>
                    <a:pt x="345948" y="864108"/>
                  </a:lnTo>
                  <a:lnTo>
                    <a:pt x="691896" y="432054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0" y="216027"/>
                  </a:moveTo>
                  <a:lnTo>
                    <a:pt x="345948" y="216027"/>
                  </a:lnTo>
                  <a:lnTo>
                    <a:pt x="345948" y="0"/>
                  </a:lnTo>
                  <a:lnTo>
                    <a:pt x="691896" y="432054"/>
                  </a:lnTo>
                  <a:lnTo>
                    <a:pt x="345948" y="864108"/>
                  </a:lnTo>
                  <a:lnTo>
                    <a:pt x="345948" y="648081"/>
                  </a:lnTo>
                  <a:lnTo>
                    <a:pt x="0" y="648081"/>
                  </a:lnTo>
                  <a:lnTo>
                    <a:pt x="0" y="216027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8414" y="535898"/>
            <a:ext cx="8644414" cy="332303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  <a:tabLst>
                <a:tab pos="2445544" algn="l"/>
              </a:tabLst>
            </a:pPr>
            <a:r>
              <a:rPr sz="2100" b="1" spc="-30" dirty="0">
                <a:latin typeface="YuGothic"/>
                <a:cs typeface="YuGothic"/>
              </a:rPr>
              <a:t>検索</a:t>
            </a:r>
            <a:r>
              <a:rPr sz="2100" b="1" dirty="0">
                <a:latin typeface="YuGothic"/>
                <a:cs typeface="YuGothic"/>
              </a:rPr>
              <a:t>google</a:t>
            </a:r>
            <a:r>
              <a:rPr sz="2100" b="1" spc="-53" dirty="0">
                <a:latin typeface="YuGothic"/>
                <a:cs typeface="YuGothic"/>
              </a:rPr>
              <a:t> </a:t>
            </a:r>
            <a:r>
              <a:rPr sz="2100" b="1" spc="-8" dirty="0">
                <a:latin typeface="YuGothic"/>
                <a:cs typeface="YuGothic"/>
              </a:rPr>
              <a:t>colab</a:t>
            </a:r>
            <a:r>
              <a:rPr sz="2100" b="1" dirty="0">
                <a:latin typeface="YuGothic"/>
                <a:cs typeface="YuGothic"/>
              </a:rPr>
              <a:t>	</a:t>
            </a:r>
            <a:r>
              <a:rPr sz="2100" b="1" u="sng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9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26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へようこ</a:t>
            </a:r>
            <a:r>
              <a:rPr sz="2100" b="1" u="sng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そ</a:t>
            </a:r>
            <a:r>
              <a:rPr sz="2100" b="1" u="sng" spc="-6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5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8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Google</a:t>
            </a:r>
            <a:endParaRPr sz="2100">
              <a:latin typeface="YuGothic"/>
              <a:cs typeface="Yu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8535" y="4320540"/>
            <a:ext cx="3057525" cy="359073"/>
          </a:xfrm>
          <a:prstGeom prst="rect">
            <a:avLst/>
          </a:prstGeom>
          <a:solidFill>
            <a:srgbClr val="EC7C30"/>
          </a:solidFill>
          <a:ln w="12700">
            <a:solidFill>
              <a:srgbClr val="172C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056">
              <a:lnSpc>
                <a:spcPts val="2805"/>
              </a:lnSpc>
            </a:pPr>
            <a:r>
              <a:rPr sz="2400" b="1" dirty="0">
                <a:latin typeface="YuGothic"/>
                <a:cs typeface="YuGothic"/>
              </a:rPr>
              <a:t>演習</a:t>
            </a:r>
            <a:r>
              <a:rPr lang="en-US" sz="2400" b="1" dirty="0">
                <a:latin typeface="YuGothic"/>
                <a:cs typeface="YuGothic"/>
              </a:rPr>
              <a:t>8</a:t>
            </a:r>
            <a:r>
              <a:rPr sz="2400" b="1" spc="-4" dirty="0">
                <a:latin typeface="YuGothic"/>
                <a:cs typeface="YuGothic"/>
              </a:rPr>
              <a:t>コード.</a:t>
            </a:r>
            <a:r>
              <a:rPr sz="2400" b="1" spc="-8" dirty="0">
                <a:latin typeface="YuGothic"/>
                <a:cs typeface="YuGothic"/>
              </a:rPr>
              <a:t>ipynb</a:t>
            </a:r>
            <a:endParaRPr sz="2400" dirty="0">
              <a:latin typeface="YuGothic"/>
              <a:cs typeface="Yu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2514843" y="2759273"/>
            <a:ext cx="11113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25</a:t>
            </a:fld>
            <a:endParaRPr spc="-19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7650D1-2E7A-0E7D-1035-9BD18E506B01}"/>
              </a:ext>
            </a:extLst>
          </p:cNvPr>
          <p:cNvSpPr/>
          <p:nvPr/>
        </p:nvSpPr>
        <p:spPr>
          <a:xfrm>
            <a:off x="696967" y="1767516"/>
            <a:ext cx="6972300" cy="1309383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36000" rIns="67500" bIns="36000" numCol="1" spcCol="3810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numpy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np</a:t>
            </a:r>
          </a:p>
          <a:p>
            <a:pPr algn="l">
              <a:lnSpc>
                <a:spcPct val="130000"/>
              </a:lnSpc>
            </a:pP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 import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pandas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pd</a:t>
            </a:r>
          </a:p>
          <a:p>
            <a:pPr algn="l">
              <a:lnSpc>
                <a:spcPct val="130000"/>
              </a:lnSpc>
            </a:pPr>
            <a:r>
              <a:rPr lang="en-US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matplotlib.pyplot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plt</a:t>
            </a:r>
            <a:endParaRPr lang="en" altLang="ja-JP" sz="2000" b="1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8160A3-19E5-AA33-B991-785FD351E0DD}"/>
              </a:ext>
            </a:extLst>
          </p:cNvPr>
          <p:cNvSpPr txBox="1"/>
          <p:nvPr/>
        </p:nvSpPr>
        <p:spPr>
          <a:xfrm>
            <a:off x="1307078" y="940239"/>
            <a:ext cx="5893740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>
                <a:solidFill>
                  <a:srgbClr val="0070C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前回までの演習で使った</a:t>
            </a:r>
            <a:r>
              <a:rPr lang="en-US" altLang="ja-JP" sz="1600" b="1" dirty="0" err="1">
                <a:solidFill>
                  <a:srgbClr val="0070C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numpy</a:t>
            </a:r>
            <a:r>
              <a:rPr lang="en-US" altLang="ja-JP" sz="1600" b="1" dirty="0">
                <a:solidFill>
                  <a:srgbClr val="0070C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 pandas, </a:t>
            </a:r>
            <a:r>
              <a:rPr lang="en-US" altLang="ja-JP" sz="1600" b="1" dirty="0" err="1">
                <a:solidFill>
                  <a:srgbClr val="0070C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matplotlib.pyplot</a:t>
            </a:r>
            <a:r>
              <a:rPr lang="ja-JP" altLang="en-US" sz="1600" b="1">
                <a:solidFill>
                  <a:srgbClr val="0070C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をインポートする</a:t>
            </a:r>
            <a:endParaRPr lang="en-US" altLang="ja-JP" sz="1600" b="1" dirty="0">
              <a:solidFill>
                <a:srgbClr val="0070C0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2" name="①学習モデルの選択(今回は線形回帰)…">
            <a:extLst>
              <a:ext uri="{FF2B5EF4-FFF2-40B4-BE49-F238E27FC236}">
                <a16:creationId xmlns:a16="http://schemas.microsoft.com/office/drawing/2014/main" id="{47D5792E-14E7-F4C9-2F56-EEA5CD76B125}"/>
              </a:ext>
            </a:extLst>
          </p:cNvPr>
          <p:cNvSpPr txBox="1"/>
          <p:nvPr/>
        </p:nvSpPr>
        <p:spPr>
          <a:xfrm>
            <a:off x="0" y="530954"/>
            <a:ext cx="4253948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STEP0：ライブラリのインポート</a:t>
            </a:r>
          </a:p>
        </p:txBody>
      </p:sp>
      <p:sp>
        <p:nvSpPr>
          <p:cNvPr id="6" name="①学習モデルの選択…">
            <a:extLst>
              <a:ext uri="{FF2B5EF4-FFF2-40B4-BE49-F238E27FC236}">
                <a16:creationId xmlns:a16="http://schemas.microsoft.com/office/drawing/2014/main" id="{67038751-3550-BAAB-8518-B72BAEA34033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rgbClr val="FF0000"/>
                </a:solidFill>
              </a:rPr>
              <a:t>STEP0</a:t>
            </a:r>
            <a:r>
              <a:rPr lang="en-US" sz="1200" dirty="0">
                <a:solidFill>
                  <a:srgbClr val="FF0000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/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5" name="線形回帰で88歳の歯周病の歯の本数を予測する">
            <a:extLst>
              <a:ext uri="{FF2B5EF4-FFF2-40B4-BE49-F238E27FC236}">
                <a16:creationId xmlns:a16="http://schemas.microsoft.com/office/drawing/2014/main" id="{44DF5CEC-96B3-2787-34DC-69C8DBEDA6BA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A6FD53-46A9-04E2-F530-F511AF3B95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26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2ECC4B-C1BB-E2FE-7329-888205642A54}"/>
              </a:ext>
            </a:extLst>
          </p:cNvPr>
          <p:cNvSpPr txBox="1"/>
          <p:nvPr/>
        </p:nvSpPr>
        <p:spPr>
          <a:xfrm>
            <a:off x="403443" y="3216706"/>
            <a:ext cx="674223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ライブラリをインポート：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import </a:t>
            </a:r>
            <a:r>
              <a:rPr kumimoji="0" lang="en-US" altLang="ja-JP" sz="1800" b="1" i="0" u="sng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ライブラリ名</a:t>
            </a:r>
            <a:r>
              <a:rPr kumimoji="0" lang="en-US" altLang="ja-JP" sz="1800" b="1" i="0" u="sng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)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 as 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省略形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A7F8417-E183-4484-2A3A-DF2FDE495D57}"/>
              </a:ext>
            </a:extLst>
          </p:cNvPr>
          <p:cNvSpPr txBox="1"/>
          <p:nvPr/>
        </p:nvSpPr>
        <p:spPr>
          <a:xfrm>
            <a:off x="374775" y="4096905"/>
            <a:ext cx="85408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モジュールをインポート：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import </a:t>
            </a:r>
            <a:r>
              <a:rPr kumimoji="0" lang="en-US" altLang="ja-JP" sz="1800" b="1" i="0" u="sng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ライブラリ名</a:t>
            </a:r>
            <a:r>
              <a:rPr kumimoji="0" lang="en-US" altLang="ja-JP" sz="1800" b="1" i="0" u="sng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)</a:t>
            </a:r>
            <a:r>
              <a:rPr kumimoji="0" lang="en-US" altLang="ja-JP" sz="1800" b="1" i="0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.</a:t>
            </a:r>
            <a:r>
              <a:rPr kumimoji="0" lang="en-US" altLang="ja-JP" sz="1800" b="1" i="0" u="sng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モジュール名</a:t>
            </a:r>
            <a:r>
              <a:rPr kumimoji="0" lang="en-US" altLang="ja-JP" sz="1800" b="1" i="0" u="sng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) 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as 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省略形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F0613A6-7754-586F-2E96-12ADDFEC2C5C}"/>
              </a:ext>
            </a:extLst>
          </p:cNvPr>
          <p:cNvSpPr txBox="1"/>
          <p:nvPr/>
        </p:nvSpPr>
        <p:spPr>
          <a:xfrm>
            <a:off x="5330785" y="3555506"/>
            <a:ext cx="2051844" cy="410369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numpy</a:t>
            </a: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と</a:t>
            </a:r>
            <a:r>
              <a:rPr kumimoji="0" lang="en-US" altLang="ja-JP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pandas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CF7CDCB5-989F-107F-5A7D-47E31420BD9B}"/>
              </a:ext>
            </a:extLst>
          </p:cNvPr>
          <p:cNvCxnSpPr>
            <a:cxnSpLocks/>
          </p:cNvCxnSpPr>
          <p:nvPr/>
        </p:nvCxnSpPr>
        <p:spPr>
          <a:xfrm flipV="1">
            <a:off x="4981418" y="3489966"/>
            <a:ext cx="0" cy="18000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E2767F4-5974-DADF-77C5-F90E866017AA}"/>
              </a:ext>
            </a:extLst>
          </p:cNvPr>
          <p:cNvCxnSpPr>
            <a:cxnSpLocks/>
          </p:cNvCxnSpPr>
          <p:nvPr/>
        </p:nvCxnSpPr>
        <p:spPr>
          <a:xfrm flipH="1">
            <a:off x="4970785" y="3659333"/>
            <a:ext cx="36000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A94B423-5DB5-5F56-997D-AF0A9B9BCE6A}"/>
              </a:ext>
            </a:extLst>
          </p:cNvPr>
          <p:cNvSpPr txBox="1"/>
          <p:nvPr/>
        </p:nvSpPr>
        <p:spPr>
          <a:xfrm>
            <a:off x="4535838" y="4444865"/>
            <a:ext cx="1641476" cy="410369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matplotlib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C9F6AF1-98CF-DB59-9B90-61763F14A901}"/>
              </a:ext>
            </a:extLst>
          </p:cNvPr>
          <p:cNvCxnSpPr>
            <a:cxnSpLocks/>
          </p:cNvCxnSpPr>
          <p:nvPr/>
        </p:nvCxnSpPr>
        <p:spPr>
          <a:xfrm flipV="1">
            <a:off x="4334066" y="4379677"/>
            <a:ext cx="0" cy="21600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4B779705-952B-2CDA-5366-9C7BCA06DA0F}"/>
              </a:ext>
            </a:extLst>
          </p:cNvPr>
          <p:cNvCxnSpPr>
            <a:cxnSpLocks/>
          </p:cNvCxnSpPr>
          <p:nvPr/>
        </p:nvCxnSpPr>
        <p:spPr>
          <a:xfrm flipH="1">
            <a:off x="4323433" y="4591576"/>
            <a:ext cx="21600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DE91F6B-8938-66EC-F20A-F095B15CC60B}"/>
              </a:ext>
            </a:extLst>
          </p:cNvPr>
          <p:cNvSpPr txBox="1"/>
          <p:nvPr/>
        </p:nvSpPr>
        <p:spPr>
          <a:xfrm>
            <a:off x="6643344" y="4444865"/>
            <a:ext cx="1025923" cy="410369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pyplot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44CCE5F-BFCD-3A44-BB63-B7EB26A8FD41}"/>
              </a:ext>
            </a:extLst>
          </p:cNvPr>
          <p:cNvCxnSpPr>
            <a:cxnSpLocks/>
          </p:cNvCxnSpPr>
          <p:nvPr/>
        </p:nvCxnSpPr>
        <p:spPr>
          <a:xfrm flipV="1">
            <a:off x="6450110" y="4379677"/>
            <a:ext cx="0" cy="216000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BA9F26F-381C-52A9-45F0-FD260C7E1B49}"/>
              </a:ext>
            </a:extLst>
          </p:cNvPr>
          <p:cNvCxnSpPr>
            <a:cxnSpLocks/>
          </p:cNvCxnSpPr>
          <p:nvPr/>
        </p:nvCxnSpPr>
        <p:spPr>
          <a:xfrm flipH="1">
            <a:off x="6439477" y="4591576"/>
            <a:ext cx="216000" cy="0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8957110-C99E-440B-5032-4889E8E6B058}"/>
              </a:ext>
            </a:extLst>
          </p:cNvPr>
          <p:cNvSpPr/>
          <p:nvPr/>
        </p:nvSpPr>
        <p:spPr>
          <a:xfrm>
            <a:off x="6331089" y="3192396"/>
            <a:ext cx="799598" cy="324000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8CE5FAD-65CD-F83C-BDD9-C4EE0A4F4E5A}"/>
              </a:ext>
            </a:extLst>
          </p:cNvPr>
          <p:cNvSpPr/>
          <p:nvPr/>
        </p:nvSpPr>
        <p:spPr>
          <a:xfrm>
            <a:off x="8084078" y="4086272"/>
            <a:ext cx="799598" cy="324000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B438B5E9-B4A6-85B2-6C8D-31F57DC8AE51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22F6B6-0F0E-C606-F9A9-78217DF7EC9B}"/>
              </a:ext>
            </a:extLst>
          </p:cNvPr>
          <p:cNvSpPr txBox="1"/>
          <p:nvPr/>
        </p:nvSpPr>
        <p:spPr>
          <a:xfrm>
            <a:off x="-328105" y="1026029"/>
            <a:ext cx="208508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8-1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988805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73912" y="1653844"/>
            <a:ext cx="7963786" cy="534368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500" tIns="36000" rIns="81000" bIns="360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sklearn.datasets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load_diabete</a:t>
            </a:r>
            <a:endParaRPr lang="ja-JP" altLang="en-US" sz="20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8ADF6FF-9CE4-324A-826E-7A38738CAD5D}"/>
              </a:ext>
            </a:extLst>
          </p:cNvPr>
          <p:cNvSpPr txBox="1"/>
          <p:nvPr/>
        </p:nvSpPr>
        <p:spPr>
          <a:xfrm>
            <a:off x="586313" y="2377488"/>
            <a:ext cx="7738985" cy="2302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en-US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sklearn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は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scikit-learn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のライブラリ名</a:t>
            </a:r>
            <a:endParaRPr lang="en-US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関数だけをインポート　</a:t>
            </a: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dirty="0" err="1">
                <a:solidFill>
                  <a:srgbClr val="0070C0"/>
                </a:solidFill>
                <a:latin typeface="Courier New" panose="02070309020205020404" pitchFamily="49" charset="0"/>
              </a:rPr>
              <a:t>datasets</a:t>
            </a:r>
            <a:r>
              <a:rPr lang="en" altLang="ja-JP" sz="16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dirty="0" err="1">
                <a:solidFill>
                  <a:srgbClr val="FF9300"/>
                </a:solidFill>
                <a:latin typeface="Courier New" panose="02070309020205020404" pitchFamily="49" charset="0"/>
              </a:rPr>
              <a:t>load_diabetes</a:t>
            </a:r>
            <a:endParaRPr lang="en" altLang="ja-JP" sz="1600" b="1" u="sng" dirty="0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●</a:t>
            </a:r>
            <a:r>
              <a:rPr lang="en-US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load_diabetes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()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は</a:t>
            </a:r>
            <a:r>
              <a:rPr lang="en-US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sklearn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に含まれているデータセットの中から、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diabetes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データを読み込むための関数</a:t>
            </a:r>
            <a:endParaRPr lang="en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5BDC3904-64B0-977F-489E-651D76C3B784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3" name="①学習モデルの選択(今回は線形回帰)…">
            <a:extLst>
              <a:ext uri="{FF2B5EF4-FFF2-40B4-BE49-F238E27FC236}">
                <a16:creationId xmlns:a16="http://schemas.microsoft.com/office/drawing/2014/main" id="{C7E0396B-7F25-4745-2057-E564A66554EE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STEP1：糖尿病データの読み込み</a:t>
            </a:r>
          </a:p>
        </p:txBody>
      </p:sp>
      <p:sp>
        <p:nvSpPr>
          <p:cNvPr id="5" name="線形回帰で88歳の歯周病の歯の本数を予測する">
            <a:extLst>
              <a:ext uri="{FF2B5EF4-FFF2-40B4-BE49-F238E27FC236}">
                <a16:creationId xmlns:a16="http://schemas.microsoft.com/office/drawing/2014/main" id="{FE645EBE-B21E-3ECA-FFC5-4641093B6A67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461E80-AC88-33E1-FC69-E2DB0C6E2A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455806" y="4767147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27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74D987-201C-1CF8-F3B0-30E3E1AE59E3}"/>
              </a:ext>
            </a:extLst>
          </p:cNvPr>
          <p:cNvSpPr txBox="1"/>
          <p:nvPr/>
        </p:nvSpPr>
        <p:spPr>
          <a:xfrm>
            <a:off x="2350627" y="3179760"/>
            <a:ext cx="1333698" cy="348813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ライブラリ名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6790AC1-B728-0024-22ED-8AC262DCC459}"/>
              </a:ext>
            </a:extLst>
          </p:cNvPr>
          <p:cNvCxnSpPr>
            <a:cxnSpLocks/>
          </p:cNvCxnSpPr>
          <p:nvPr/>
        </p:nvCxnSpPr>
        <p:spPr>
          <a:xfrm flipV="1">
            <a:off x="3896898" y="3089760"/>
            <a:ext cx="0" cy="18000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148306E-075E-8E55-F422-446A0C0621CB}"/>
              </a:ext>
            </a:extLst>
          </p:cNvPr>
          <p:cNvCxnSpPr>
            <a:cxnSpLocks/>
          </p:cNvCxnSpPr>
          <p:nvPr/>
        </p:nvCxnSpPr>
        <p:spPr>
          <a:xfrm flipH="1">
            <a:off x="3685760" y="3255400"/>
            <a:ext cx="21600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E6247EE-D93A-94E3-B7E5-FB2D8477B9D7}"/>
              </a:ext>
            </a:extLst>
          </p:cNvPr>
          <p:cNvSpPr txBox="1"/>
          <p:nvPr/>
        </p:nvSpPr>
        <p:spPr>
          <a:xfrm>
            <a:off x="4151070" y="3212868"/>
            <a:ext cx="1333698" cy="348813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モジュール名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89A7D75-9BC2-3AEC-10C7-63F6882F42E9}"/>
              </a:ext>
            </a:extLst>
          </p:cNvPr>
          <p:cNvCxnSpPr>
            <a:cxnSpLocks/>
          </p:cNvCxnSpPr>
          <p:nvPr/>
        </p:nvCxnSpPr>
        <p:spPr>
          <a:xfrm flipV="1">
            <a:off x="4905013" y="3075400"/>
            <a:ext cx="0" cy="144000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735B390-4B1D-9A71-6A57-12CBD45C27EC}"/>
              </a:ext>
            </a:extLst>
          </p:cNvPr>
          <p:cNvSpPr txBox="1"/>
          <p:nvPr/>
        </p:nvSpPr>
        <p:spPr>
          <a:xfrm>
            <a:off x="6764740" y="3206584"/>
            <a:ext cx="718145" cy="348813"/>
          </a:xfrm>
          <a:prstGeom prst="rect">
            <a:avLst/>
          </a:prstGeom>
          <a:noFill/>
          <a:ln w="12700" cap="flat">
            <a:solidFill>
              <a:srgbClr val="FF9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関数名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DD2A21F-75A8-2005-8CD5-B7031C5A9F41}"/>
              </a:ext>
            </a:extLst>
          </p:cNvPr>
          <p:cNvCxnSpPr>
            <a:cxnSpLocks/>
          </p:cNvCxnSpPr>
          <p:nvPr/>
        </p:nvCxnSpPr>
        <p:spPr>
          <a:xfrm flipV="1">
            <a:off x="7210907" y="3069116"/>
            <a:ext cx="0" cy="144000"/>
          </a:xfrm>
          <a:prstGeom prst="line">
            <a:avLst/>
          </a:prstGeom>
          <a:noFill/>
          <a:ln w="19050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58169A-3A92-9390-DEAF-C22D53C0810F}"/>
              </a:ext>
            </a:extLst>
          </p:cNvPr>
          <p:cNvSpPr txBox="1"/>
          <p:nvPr/>
        </p:nvSpPr>
        <p:spPr>
          <a:xfrm>
            <a:off x="-144625" y="1246368"/>
            <a:ext cx="661315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8-2</a:t>
            </a: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</a:t>
            </a:r>
            <a:r>
              <a:rPr lang="en-US" altLang="ja-JP" sz="1600" b="1" dirty="0">
                <a:solidFill>
                  <a:srgbClr val="0070C0"/>
                </a:solidFill>
              </a:rPr>
              <a:t>diabetes(</a:t>
            </a:r>
            <a:r>
              <a:rPr lang="ja-JP" altLang="en-US" sz="1600" b="1">
                <a:solidFill>
                  <a:srgbClr val="0070C0"/>
                </a:solidFill>
              </a:rPr>
              <a:t>糖尿病）のデータセットを読み込む</a:t>
            </a:r>
            <a:endParaRPr lang="en-US" altLang="ja-JP" sz="1600" b="1" dirty="0">
              <a:solidFill>
                <a:srgbClr val="0070C0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0711778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12962" y="1495334"/>
            <a:ext cx="8313314" cy="625247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500" tIns="81000" rIns="81000" bIns="810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dm =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load_diabetes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as_frame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True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, scaled = 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False)</a:t>
            </a:r>
            <a:endParaRPr lang="ja-JP" altLang="en-US" sz="20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8ADF6FF-9CE4-324A-826E-7A38738CAD5D}"/>
              </a:ext>
            </a:extLst>
          </p:cNvPr>
          <p:cNvSpPr txBox="1"/>
          <p:nvPr/>
        </p:nvSpPr>
        <p:spPr>
          <a:xfrm>
            <a:off x="552894" y="2244010"/>
            <a:ext cx="7963786" cy="22898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24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● </a:t>
            </a:r>
            <a:r>
              <a:rPr lang="en-US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load_diabetes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()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関数を実行し、機械学習用のサンプルデータである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diabetes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データセットを読み込み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dm(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糖尿病の省略形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の変数に入れる</a:t>
            </a:r>
            <a:endParaRPr lang="en-US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24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● </a:t>
            </a:r>
            <a:r>
              <a:rPr lang="en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load_diabetes</a:t>
            </a:r>
            <a:r>
              <a:rPr lang="en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en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as_frame</a:t>
            </a:r>
            <a:r>
              <a:rPr lang="en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 = True/False, scaled = True/False)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と二つの引数で、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True(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真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か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False(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偽</a:t>
            </a:r>
            <a:r>
              <a:rPr lang="en-US" altLang="ja-JP" sz="1600" b="1" dirty="0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を選択する</a:t>
            </a:r>
            <a:endParaRPr lang="en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2400"/>
              </a:spcBef>
            </a:pPr>
            <a:endParaRPr lang="en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5BDC3904-64B0-977F-489E-651D76C3B784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3" name="①学習モデルの選択(今回は線形回帰)…">
            <a:extLst>
              <a:ext uri="{FF2B5EF4-FFF2-40B4-BE49-F238E27FC236}">
                <a16:creationId xmlns:a16="http://schemas.microsoft.com/office/drawing/2014/main" id="{C7E0396B-7F25-4745-2057-E564A66554EE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STEP1：糖尿病データの読み込み</a:t>
            </a:r>
          </a:p>
        </p:txBody>
      </p:sp>
      <p:sp>
        <p:nvSpPr>
          <p:cNvPr id="5" name="線形回帰で88歳の歯周病の歯の本数を予測する">
            <a:extLst>
              <a:ext uri="{FF2B5EF4-FFF2-40B4-BE49-F238E27FC236}">
                <a16:creationId xmlns:a16="http://schemas.microsoft.com/office/drawing/2014/main" id="{FE645EBE-B21E-3ECA-FFC5-4641093B6A67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461E80-AC88-33E1-FC69-E2DB0C6E2A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455806" y="4517750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28</a:t>
            </a:fld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A396152-9B98-EC83-4850-E817A5123F51}"/>
              </a:ext>
            </a:extLst>
          </p:cNvPr>
          <p:cNvSpPr/>
          <p:nvPr/>
        </p:nvSpPr>
        <p:spPr>
          <a:xfrm>
            <a:off x="2675348" y="3281294"/>
            <a:ext cx="2628000" cy="288000"/>
          </a:xfrm>
          <a:prstGeom prst="rect">
            <a:avLst/>
          </a:prstGeom>
          <a:noFill/>
          <a:ln w="1905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93CD916-2E8D-5382-6082-17DC7153EF9B}"/>
              </a:ext>
            </a:extLst>
          </p:cNvPr>
          <p:cNvCxnSpPr>
            <a:cxnSpLocks/>
          </p:cNvCxnSpPr>
          <p:nvPr/>
        </p:nvCxnSpPr>
        <p:spPr>
          <a:xfrm flipH="1">
            <a:off x="2460709" y="3563168"/>
            <a:ext cx="826149" cy="508202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5F99899-B049-8A1A-2843-7944FC605EFB}"/>
              </a:ext>
            </a:extLst>
          </p:cNvPr>
          <p:cNvSpPr txBox="1"/>
          <p:nvPr/>
        </p:nvSpPr>
        <p:spPr>
          <a:xfrm>
            <a:off x="1338151" y="4071370"/>
            <a:ext cx="3060133" cy="841256"/>
          </a:xfrm>
          <a:prstGeom prst="rect">
            <a:avLst/>
          </a:prstGeom>
          <a:noFill/>
          <a:ln w="22225" cap="flat">
            <a:solidFill>
              <a:schemeClr val="accent2">
                <a:shade val="95000"/>
                <a:satMod val="104999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読み込むデータの形式を指定</a:t>
            </a:r>
            <a:endParaRPr kumimoji="0" lang="en-US" altLang="ja-JP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True 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→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pd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のデータフレーム型</a:t>
            </a:r>
            <a:endParaRPr kumimoji="0" lang="en-US" altLang="ja-JP" sz="16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→</a:t>
            </a:r>
            <a:r>
              <a:rPr lang="en-US" altLang="ja-JP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配列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200134-BA07-622F-F878-83DD819588B9}"/>
              </a:ext>
            </a:extLst>
          </p:cNvPr>
          <p:cNvSpPr txBox="1"/>
          <p:nvPr/>
        </p:nvSpPr>
        <p:spPr>
          <a:xfrm>
            <a:off x="4893397" y="4064960"/>
            <a:ext cx="4167808" cy="841256"/>
          </a:xfrm>
          <a:prstGeom prst="rect">
            <a:avLst/>
          </a:prstGeom>
          <a:noFill/>
          <a:ln w="2222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読み込むデータのスケールを指定</a:t>
            </a:r>
            <a:endParaRPr kumimoji="0" lang="en-US" altLang="ja-JP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True 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→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正規化された値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全て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1~0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に変換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ja-JP" altLang="en-US" sz="16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→</a:t>
            </a:r>
            <a:r>
              <a:rPr lang="en-US" altLang="ja-JP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ja-JP" altLang="en-US" sz="16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正規化されていない値（生データ</a:t>
            </a:r>
            <a:r>
              <a:rPr lang="en-US" altLang="ja-JP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BCCBD11-B13A-688B-5D6E-CA8D6743578B}"/>
              </a:ext>
            </a:extLst>
          </p:cNvPr>
          <p:cNvSpPr/>
          <p:nvPr/>
        </p:nvSpPr>
        <p:spPr>
          <a:xfrm>
            <a:off x="5517987" y="3267261"/>
            <a:ext cx="2376000" cy="288000"/>
          </a:xfrm>
          <a:prstGeom prst="rect">
            <a:avLst/>
          </a:prstGeom>
          <a:noFill/>
          <a:ln w="1905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D067D96-0310-5A39-A480-97EA759FCD51}"/>
              </a:ext>
            </a:extLst>
          </p:cNvPr>
          <p:cNvCxnSpPr>
            <a:cxnSpLocks/>
          </p:cNvCxnSpPr>
          <p:nvPr/>
        </p:nvCxnSpPr>
        <p:spPr>
          <a:xfrm>
            <a:off x="5857143" y="3563168"/>
            <a:ext cx="0" cy="53128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365DF85-485C-D30F-7502-7A17D2CE5707}"/>
              </a:ext>
            </a:extLst>
          </p:cNvPr>
          <p:cNvSpPr txBox="1"/>
          <p:nvPr/>
        </p:nvSpPr>
        <p:spPr>
          <a:xfrm>
            <a:off x="-283522" y="1153309"/>
            <a:ext cx="661315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6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8-2</a:t>
            </a:r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</a:t>
            </a:r>
            <a:r>
              <a:rPr lang="en-US" altLang="ja-JP" sz="1600" b="1" dirty="0">
                <a:solidFill>
                  <a:srgbClr val="0070C0"/>
                </a:solidFill>
              </a:rPr>
              <a:t>diabetes(</a:t>
            </a:r>
            <a:r>
              <a:rPr lang="ja-JP" altLang="en-US" sz="1600" b="1">
                <a:solidFill>
                  <a:srgbClr val="0070C0"/>
                </a:solidFill>
              </a:rPr>
              <a:t>糖尿病）のデータセットを読み込む</a:t>
            </a:r>
            <a:endParaRPr lang="en-US" altLang="ja-JP" sz="1600" b="1" dirty="0">
              <a:solidFill>
                <a:srgbClr val="0070C0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708157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0E41046-89FC-D23C-CE10-00B9BA27313E}"/>
              </a:ext>
            </a:extLst>
          </p:cNvPr>
          <p:cNvSpPr txBox="1"/>
          <p:nvPr/>
        </p:nvSpPr>
        <p:spPr>
          <a:xfrm>
            <a:off x="589582" y="2598417"/>
            <a:ext cx="368690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altLang="ja-JP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sklearn.utils._</a:t>
            </a:r>
            <a:r>
              <a:rPr lang="en" altLang="ja-JP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bunch.Bunch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C9309B9-ADC2-C0B7-8BCE-76506C13C8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733" y="1508361"/>
            <a:ext cx="3826849" cy="3249294"/>
          </a:xfrm>
          <a:prstGeom prst="rect">
            <a:avLst/>
          </a:prstGeom>
        </p:spPr>
      </p:pic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241697" y="1448316"/>
            <a:ext cx="3974703" cy="422405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8500" tIns="72000" rIns="0" bIns="72000" numCol="1" spcCol="38100" rtlCol="0" anchor="ctr">
            <a:spAutoFit/>
          </a:bodyPr>
          <a:lstStyle/>
          <a:p>
            <a:pPr algn="l"/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dm</a:t>
            </a:r>
            <a:endParaRPr lang="en-US" altLang="ja-JP" sz="18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D0B9D7F8-B655-11DF-5688-E9A02A09D584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15" name="①学習モデルの選択(今回は線形回帰)…">
            <a:extLst>
              <a:ext uri="{FF2B5EF4-FFF2-40B4-BE49-F238E27FC236}">
                <a16:creationId xmlns:a16="http://schemas.microsoft.com/office/drawing/2014/main" id="{FAD94D8D-CFCA-29FE-0957-D5D3EB0B1769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STEP1：糖尿病データの内容確認</a:t>
            </a:r>
          </a:p>
        </p:txBody>
      </p:sp>
      <p:sp>
        <p:nvSpPr>
          <p:cNvPr id="3" name="線形回帰で88歳の歯周病の歯の本数を予測する">
            <a:extLst>
              <a:ext uri="{FF2B5EF4-FFF2-40B4-BE49-F238E27FC236}">
                <a16:creationId xmlns:a16="http://schemas.microsoft.com/office/drawing/2014/main" id="{EC453E0A-EF17-6743-E23B-6F4F95EC15C5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736A3C-3A30-09DB-1115-1CBA9A0F78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29</a:t>
            </a:fld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4C86E30-4537-6F3E-2017-612BAA9D42C1}"/>
              </a:ext>
            </a:extLst>
          </p:cNvPr>
          <p:cNvSpPr/>
          <p:nvPr/>
        </p:nvSpPr>
        <p:spPr>
          <a:xfrm>
            <a:off x="3441011" y="2617957"/>
            <a:ext cx="804370" cy="3230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08D38FB-3E6E-075F-600B-1166F56053B1}"/>
              </a:ext>
            </a:extLst>
          </p:cNvPr>
          <p:cNvSpPr txBox="1"/>
          <p:nvPr/>
        </p:nvSpPr>
        <p:spPr>
          <a:xfrm>
            <a:off x="361115" y="3082309"/>
            <a:ext cx="371255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Bunch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型は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dictionary(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辞書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)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型の一種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C0A100-5063-346C-DB41-C24413F50B85}"/>
              </a:ext>
            </a:extLst>
          </p:cNvPr>
          <p:cNvSpPr txBox="1"/>
          <p:nvPr/>
        </p:nvSpPr>
        <p:spPr>
          <a:xfrm>
            <a:off x="126755" y="3476149"/>
            <a:ext cx="4589325" cy="1456809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 dirty="0"/>
              <a:t>dataset = {“key1”:”a”, “key2”:”b”, “key3”:”c”}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40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40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4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辞書型は順序づけた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と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値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の集まりで、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データ名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).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キー）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で格納した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を呼び出す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D2C69A-D40A-C8B4-754A-1FC963AB7780}"/>
              </a:ext>
            </a:extLst>
          </p:cNvPr>
          <p:cNvSpPr/>
          <p:nvPr/>
        </p:nvSpPr>
        <p:spPr>
          <a:xfrm>
            <a:off x="5020797" y="1506921"/>
            <a:ext cx="520556" cy="189441"/>
          </a:xfrm>
          <a:prstGeom prst="rect">
            <a:avLst/>
          </a:prstGeom>
          <a:noFill/>
          <a:ln w="28575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B18BFA2-C142-30D2-FD36-4BFCF20548F2}"/>
              </a:ext>
            </a:extLst>
          </p:cNvPr>
          <p:cNvSpPr/>
          <p:nvPr/>
        </p:nvSpPr>
        <p:spPr>
          <a:xfrm>
            <a:off x="5043209" y="3335339"/>
            <a:ext cx="520556" cy="189441"/>
          </a:xfrm>
          <a:prstGeom prst="rect">
            <a:avLst/>
          </a:prstGeom>
          <a:noFill/>
          <a:ln w="28575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07E08C37-1F90-A615-D431-FD739AE65989}"/>
              </a:ext>
            </a:extLst>
          </p:cNvPr>
          <p:cNvSpPr/>
          <p:nvPr/>
        </p:nvSpPr>
        <p:spPr>
          <a:xfrm>
            <a:off x="4470432" y="1478365"/>
            <a:ext cx="356540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875197-27CC-A4BF-36C6-0F43806D5B75}"/>
              </a:ext>
            </a:extLst>
          </p:cNvPr>
          <p:cNvCxnSpPr>
            <a:cxnSpLocks/>
            <a:endCxn id="6" idx="1"/>
          </p:cNvCxnSpPr>
          <p:nvPr/>
        </p:nvCxnSpPr>
        <p:spPr>
          <a:xfrm flipH="1">
            <a:off x="4896733" y="1696362"/>
            <a:ext cx="124064" cy="1436646"/>
          </a:xfrm>
          <a:prstGeom prst="line">
            <a:avLst/>
          </a:prstGeom>
          <a:noFill/>
          <a:ln w="19050" cap="flat">
            <a:solidFill>
              <a:srgbClr val="D883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27DF533-E55B-E98E-7013-EAF536667E34}"/>
              </a:ext>
            </a:extLst>
          </p:cNvPr>
          <p:cNvCxnSpPr>
            <a:cxnSpLocks/>
            <a:stCxn id="18" idx="1"/>
            <a:endCxn id="6" idx="1"/>
          </p:cNvCxnSpPr>
          <p:nvPr/>
        </p:nvCxnSpPr>
        <p:spPr>
          <a:xfrm flipH="1" flipV="1">
            <a:off x="4896733" y="3133008"/>
            <a:ext cx="146476" cy="297052"/>
          </a:xfrm>
          <a:prstGeom prst="line">
            <a:avLst/>
          </a:prstGeom>
          <a:noFill/>
          <a:ln w="19050" cap="flat">
            <a:solidFill>
              <a:srgbClr val="D883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6387A99-BB85-1E5B-0FC5-6CBA7FEA15ED}"/>
              </a:ext>
            </a:extLst>
          </p:cNvPr>
          <p:cNvSpPr txBox="1"/>
          <p:nvPr/>
        </p:nvSpPr>
        <p:spPr>
          <a:xfrm>
            <a:off x="4294387" y="2881769"/>
            <a:ext cx="6155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7822BE0-CFA2-28D9-B1EB-90FBC3F7BFB5}"/>
              </a:ext>
            </a:extLst>
          </p:cNvPr>
          <p:cNvSpPr/>
          <p:nvPr/>
        </p:nvSpPr>
        <p:spPr>
          <a:xfrm>
            <a:off x="5053042" y="1506921"/>
            <a:ext cx="3934834" cy="1729968"/>
          </a:xfrm>
          <a:prstGeom prst="rect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54C4FA5-0022-2014-DBBB-A55B52AE94EB}"/>
              </a:ext>
            </a:extLst>
          </p:cNvPr>
          <p:cNvSpPr/>
          <p:nvPr/>
        </p:nvSpPr>
        <p:spPr>
          <a:xfrm>
            <a:off x="5033156" y="3303750"/>
            <a:ext cx="3934834" cy="1548000"/>
          </a:xfrm>
          <a:prstGeom prst="rect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B43FCD-5BD0-D0DA-85F4-6AB118A4F375}"/>
              </a:ext>
            </a:extLst>
          </p:cNvPr>
          <p:cNvSpPr txBox="1"/>
          <p:nvPr/>
        </p:nvSpPr>
        <p:spPr>
          <a:xfrm>
            <a:off x="217141" y="1072686"/>
            <a:ext cx="3464090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8-3 dm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の内容を調べる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①</a:t>
            </a:r>
            <a:endParaRPr lang="ja-JP" altLang="en-US" sz="1800" b="1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pic>
        <p:nvPicPr>
          <p:cNvPr id="31" name="図 30" descr="テキスト&#10;&#10;自動的に生成された説明">
            <a:extLst>
              <a:ext uri="{FF2B5EF4-FFF2-40B4-BE49-F238E27FC236}">
                <a16:creationId xmlns:a16="http://schemas.microsoft.com/office/drawing/2014/main" id="{FD4E7323-8B79-C986-4EF3-589C343DF0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3056" y="3801716"/>
            <a:ext cx="2800795" cy="105473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C7EBD48-A090-BEB2-3F78-6F17AB495433}"/>
              </a:ext>
            </a:extLst>
          </p:cNvPr>
          <p:cNvSpPr/>
          <p:nvPr/>
        </p:nvSpPr>
        <p:spPr>
          <a:xfrm>
            <a:off x="6239831" y="3811548"/>
            <a:ext cx="570326" cy="167365"/>
          </a:xfrm>
          <a:prstGeom prst="rect">
            <a:avLst/>
          </a:prstGeom>
          <a:noFill/>
          <a:ln w="28575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E6BBAD9-7E7C-0943-50E8-D3AC38F0152A}"/>
              </a:ext>
            </a:extLst>
          </p:cNvPr>
          <p:cNvCxnSpPr>
            <a:cxnSpLocks/>
          </p:cNvCxnSpPr>
          <p:nvPr/>
        </p:nvCxnSpPr>
        <p:spPr>
          <a:xfrm flipH="1" flipV="1">
            <a:off x="4896194" y="3132674"/>
            <a:ext cx="1572339" cy="669042"/>
          </a:xfrm>
          <a:prstGeom prst="line">
            <a:avLst/>
          </a:prstGeom>
          <a:noFill/>
          <a:ln w="19050" cap="flat">
            <a:solidFill>
              <a:srgbClr val="D883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5B2B79A-726E-AF84-56F9-AD7D06B6801E}"/>
              </a:ext>
            </a:extLst>
          </p:cNvPr>
          <p:cNvSpPr txBox="1"/>
          <p:nvPr/>
        </p:nvSpPr>
        <p:spPr>
          <a:xfrm>
            <a:off x="377111" y="3697617"/>
            <a:ext cx="64120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辞書名</a:t>
            </a:r>
            <a:endParaRPr kumimoji="0" lang="en-US" altLang="ja-JP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31D59FE-8533-87E3-FB9D-1902CF126C98}"/>
              </a:ext>
            </a:extLst>
          </p:cNvPr>
          <p:cNvSpPr txBox="1"/>
          <p:nvPr/>
        </p:nvSpPr>
        <p:spPr>
          <a:xfrm>
            <a:off x="1359280" y="3697617"/>
            <a:ext cx="58990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  <a:r>
              <a:rPr kumimoji="0" lang="en-US" altLang="ja-JP" sz="1400" b="0" i="0" u="none" strike="noStrike" cap="none" spc="0" normalizeH="0" baseline="0" dirty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74C00BD-E780-3F73-ED1B-C920452184D0}"/>
              </a:ext>
            </a:extLst>
          </p:cNvPr>
          <p:cNvSpPr txBox="1"/>
          <p:nvPr/>
        </p:nvSpPr>
        <p:spPr>
          <a:xfrm>
            <a:off x="1983424" y="3688571"/>
            <a:ext cx="41036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kumimoji="0" lang="en-US" altLang="ja-JP" sz="14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EDAF5DC-43D1-8E80-48F9-82E20F7E5703}"/>
              </a:ext>
            </a:extLst>
          </p:cNvPr>
          <p:cNvSpPr txBox="1"/>
          <p:nvPr/>
        </p:nvSpPr>
        <p:spPr>
          <a:xfrm>
            <a:off x="2424784" y="3688571"/>
            <a:ext cx="58990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  <a:r>
              <a:rPr lang="en-US" altLang="ja-JP" sz="1400" dirty="0">
                <a:solidFill>
                  <a:srgbClr val="D883FF"/>
                </a:solidFill>
              </a:rPr>
              <a:t>2</a:t>
            </a:r>
            <a:endParaRPr kumimoji="0" lang="en-US" altLang="ja-JP" sz="1400" b="0" i="0" u="none" strike="noStrike" cap="none" spc="0" normalizeH="0" baseline="0" dirty="0">
              <a:ln>
                <a:noFill/>
              </a:ln>
              <a:solidFill>
                <a:srgbClr val="D883FF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18830DE-72E1-AE29-AF75-204456EC17C9}"/>
              </a:ext>
            </a:extLst>
          </p:cNvPr>
          <p:cNvSpPr txBox="1"/>
          <p:nvPr/>
        </p:nvSpPr>
        <p:spPr>
          <a:xfrm>
            <a:off x="3058072" y="3679525"/>
            <a:ext cx="41037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0" lang="en-US" altLang="ja-JP" sz="1400" b="0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C9E1EC6-32E6-2B6B-62BB-07DB752902D0}"/>
              </a:ext>
            </a:extLst>
          </p:cNvPr>
          <p:cNvSpPr txBox="1"/>
          <p:nvPr/>
        </p:nvSpPr>
        <p:spPr>
          <a:xfrm>
            <a:off x="3512808" y="3677072"/>
            <a:ext cx="58990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</a:t>
            </a:r>
            <a:r>
              <a:rPr lang="en-US" altLang="ja-JP" sz="1400" dirty="0">
                <a:solidFill>
                  <a:srgbClr val="D883FF"/>
                </a:solidFill>
              </a:rPr>
              <a:t>3</a:t>
            </a:r>
            <a:endParaRPr kumimoji="0" lang="en-US" altLang="ja-JP" sz="1400" b="0" i="0" u="none" strike="noStrike" cap="none" spc="0" normalizeH="0" baseline="0" dirty="0">
              <a:ln>
                <a:noFill/>
              </a:ln>
              <a:solidFill>
                <a:srgbClr val="D883FF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55CB3D6-16D3-B837-9A09-548D34AD1D1F}"/>
              </a:ext>
            </a:extLst>
          </p:cNvPr>
          <p:cNvSpPr txBox="1"/>
          <p:nvPr/>
        </p:nvSpPr>
        <p:spPr>
          <a:xfrm>
            <a:off x="4136101" y="3676772"/>
            <a:ext cx="41037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0" lang="en-US" altLang="ja-JP" sz="1400" b="0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5" name="左大かっこ 44">
            <a:extLst>
              <a:ext uri="{FF2B5EF4-FFF2-40B4-BE49-F238E27FC236}">
                <a16:creationId xmlns:a16="http://schemas.microsoft.com/office/drawing/2014/main" id="{ACD54DD7-7974-E5F2-1D97-AF56D3AB7EED}"/>
              </a:ext>
            </a:extLst>
          </p:cNvPr>
          <p:cNvSpPr/>
          <p:nvPr/>
        </p:nvSpPr>
        <p:spPr>
          <a:xfrm rot="16200000">
            <a:off x="1805105" y="3462999"/>
            <a:ext cx="94227" cy="972000"/>
          </a:xfrm>
          <a:prstGeom prst="leftBracket">
            <a:avLst/>
          </a:prstGeom>
          <a:noFill/>
          <a:ln w="15875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6" name="左大かっこ 45">
            <a:extLst>
              <a:ext uri="{FF2B5EF4-FFF2-40B4-BE49-F238E27FC236}">
                <a16:creationId xmlns:a16="http://schemas.microsoft.com/office/drawing/2014/main" id="{19BEA20D-E38B-CB8B-A783-B76AD3FCB1C2}"/>
              </a:ext>
            </a:extLst>
          </p:cNvPr>
          <p:cNvSpPr/>
          <p:nvPr/>
        </p:nvSpPr>
        <p:spPr>
          <a:xfrm rot="16200000">
            <a:off x="2907897" y="3460396"/>
            <a:ext cx="94227" cy="972000"/>
          </a:xfrm>
          <a:prstGeom prst="leftBracket">
            <a:avLst/>
          </a:prstGeom>
          <a:noFill/>
          <a:ln w="15875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7" name="左大かっこ 46">
            <a:extLst>
              <a:ext uri="{FF2B5EF4-FFF2-40B4-BE49-F238E27FC236}">
                <a16:creationId xmlns:a16="http://schemas.microsoft.com/office/drawing/2014/main" id="{1B59BEA2-7992-BDB2-3794-A7CAC27D3F09}"/>
              </a:ext>
            </a:extLst>
          </p:cNvPr>
          <p:cNvSpPr/>
          <p:nvPr/>
        </p:nvSpPr>
        <p:spPr>
          <a:xfrm rot="16200000">
            <a:off x="3973626" y="3456345"/>
            <a:ext cx="94227" cy="972000"/>
          </a:xfrm>
          <a:prstGeom prst="leftBracket">
            <a:avLst/>
          </a:prstGeom>
          <a:noFill/>
          <a:ln w="15875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3E98ED4-C0D5-5170-38E6-B857F3DBA135}"/>
              </a:ext>
            </a:extLst>
          </p:cNvPr>
          <p:cNvSpPr txBox="1"/>
          <p:nvPr/>
        </p:nvSpPr>
        <p:spPr>
          <a:xfrm>
            <a:off x="1574995" y="3978405"/>
            <a:ext cx="58990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要素</a:t>
            </a:r>
            <a:r>
              <a:rPr kumimoji="0" lang="en-US" altLang="ja-JP" sz="14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23963B9-6C22-6220-BD47-E57C6895333E}"/>
              </a:ext>
            </a:extLst>
          </p:cNvPr>
          <p:cNvSpPr txBox="1"/>
          <p:nvPr/>
        </p:nvSpPr>
        <p:spPr>
          <a:xfrm>
            <a:off x="2668878" y="3965628"/>
            <a:ext cx="58990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要素</a:t>
            </a:r>
            <a:r>
              <a:rPr kumimoji="0" lang="en-US" altLang="ja-JP" sz="14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78B568F-E74E-7A8A-F702-790A6854DCC8}"/>
              </a:ext>
            </a:extLst>
          </p:cNvPr>
          <p:cNvSpPr txBox="1"/>
          <p:nvPr/>
        </p:nvSpPr>
        <p:spPr>
          <a:xfrm>
            <a:off x="3716176" y="3953530"/>
            <a:ext cx="58990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要素</a:t>
            </a:r>
            <a:r>
              <a:rPr lang="en-US" altLang="ja-JP" sz="1400" dirty="0">
                <a:solidFill>
                  <a:srgbClr val="FF9300"/>
                </a:solidFill>
              </a:rPr>
              <a:t>3</a:t>
            </a:r>
            <a:endParaRPr kumimoji="0" lang="en-US" altLang="ja-JP" sz="1400" b="0" i="0" u="none" strike="noStrike" cap="none" spc="0" normalizeH="0" baseline="0" dirty="0">
              <a:ln>
                <a:noFill/>
              </a:ln>
              <a:solidFill>
                <a:srgbClr val="FF93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CFE2113-E3A3-3917-BAF7-2CBC1AEABF89}"/>
              </a:ext>
            </a:extLst>
          </p:cNvPr>
          <p:cNvSpPr/>
          <p:nvPr/>
        </p:nvSpPr>
        <p:spPr>
          <a:xfrm>
            <a:off x="245650" y="2100826"/>
            <a:ext cx="3974703" cy="422405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8500" tIns="72000" rIns="0" bIns="72000" numCol="1" spcCol="38100" rtlCol="0" anchor="ctr">
            <a:spAutoFit/>
          </a:bodyPr>
          <a:lstStyle/>
          <a:p>
            <a:pPr algn="l"/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type(dm)</a:t>
            </a:r>
            <a:endParaRPr lang="en-US" altLang="ja-JP" sz="18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5C503280-7358-321E-80F5-3FD6BB243C9B}"/>
              </a:ext>
            </a:extLst>
          </p:cNvPr>
          <p:cNvSpPr/>
          <p:nvPr/>
        </p:nvSpPr>
        <p:spPr>
          <a:xfrm>
            <a:off x="262370" y="2584457"/>
            <a:ext cx="356540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5206030-A2D3-D0A3-7E4E-7C6EFB4EDECC}"/>
              </a:ext>
            </a:extLst>
          </p:cNvPr>
          <p:cNvSpPr txBox="1"/>
          <p:nvPr/>
        </p:nvSpPr>
        <p:spPr>
          <a:xfrm>
            <a:off x="1824632" y="1507479"/>
            <a:ext cx="189154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dirty="0">
                <a:solidFill>
                  <a:srgbClr val="00B050"/>
                </a:solidFill>
              </a:rPr>
              <a:t>#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データ自体を出力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4E2003A6-26B9-5B37-17DA-6CE77D44892E}"/>
              </a:ext>
            </a:extLst>
          </p:cNvPr>
          <p:cNvSpPr txBox="1"/>
          <p:nvPr/>
        </p:nvSpPr>
        <p:spPr>
          <a:xfrm>
            <a:off x="1853065" y="2124456"/>
            <a:ext cx="189154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#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データの型を出力</a:t>
            </a:r>
          </a:p>
        </p:txBody>
      </p:sp>
    </p:spTree>
    <p:extLst>
      <p:ext uri="{BB962C8B-B14F-4D97-AF65-F5344CB8AC3E}">
        <p14:creationId xmlns:p14="http://schemas.microsoft.com/office/powerpoint/2010/main" val="31292151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125" name="・機械学習はコンピュータにデータを学習させて分類、予測などを行う手法"/>
          <p:cNvSpPr txBox="1"/>
          <p:nvPr/>
        </p:nvSpPr>
        <p:spPr>
          <a:xfrm>
            <a:off x="543458" y="1297411"/>
            <a:ext cx="8248793" cy="275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342900" indent="-342900">
              <a:buFont typeface="Wingdings" pitchFamily="2" charset="2"/>
              <a:buChar char="l"/>
            </a:pP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今までの演習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1~7</a:t>
            </a: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では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Google </a:t>
            </a:r>
            <a:r>
              <a:rPr lang="en-US" altLang="ja-JP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Colaboratory</a:t>
            </a: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Python</a:t>
            </a: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の基礎的な概念の説明や診療情報データのデータクレンジングを実施した</a:t>
            </a:r>
            <a:endParaRPr lang="en-US" altLang="ja-JP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　</a:t>
            </a:r>
            <a:r>
              <a:rPr lang="en-US" altLang="ja-JP" sz="16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Numpy</a:t>
            </a:r>
            <a:r>
              <a:rPr lang="en-US" altLang="ja-JP" sz="16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, Pandas</a:t>
            </a:r>
            <a:r>
              <a:rPr lang="ja-JP" altLang="en-US" sz="1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の基礎的な使い方について習得</a:t>
            </a:r>
          </a:p>
          <a:p>
            <a:endParaRPr lang="en-US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演習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8~20</a:t>
            </a: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では</a:t>
            </a:r>
            <a:r>
              <a:rPr lang="en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Google </a:t>
            </a:r>
            <a:r>
              <a:rPr lang="en" altLang="ja-JP" sz="20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Colaboratory</a:t>
            </a: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</a:t>
            </a:r>
            <a:r>
              <a:rPr lang="ja-JP" altLang="en-US" sz="2000" b="1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機械学習・深層学習</a:t>
            </a: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を行います</a:t>
            </a:r>
            <a:endParaRPr lang="en-US" altLang="ja-JP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ja-JP" sz="20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今回からは、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Python</a:t>
            </a:r>
            <a:r>
              <a:rPr lang="ja-JP" alt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で利用できるサンプルデータを利用します</a:t>
            </a:r>
          </a:p>
          <a:p>
            <a:endParaRPr sz="165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26" name="機械学習を実践してみよう！！"/>
          <p:cNvSpPr txBox="1"/>
          <p:nvPr/>
        </p:nvSpPr>
        <p:spPr>
          <a:xfrm>
            <a:off x="0" y="1470"/>
            <a:ext cx="9138149" cy="46935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演習</a:t>
            </a:r>
            <a:r>
              <a:rPr lang="en-US" altLang="ja-JP" sz="2800" dirty="0"/>
              <a:t>8-20</a:t>
            </a:r>
            <a:r>
              <a:rPr lang="ja-JP" altLang="en-US" sz="2800"/>
              <a:t>の概要</a:t>
            </a:r>
            <a:endParaRPr sz="2800" dirty="0"/>
          </a:p>
        </p:txBody>
      </p:sp>
      <p:sp>
        <p:nvSpPr>
          <p:cNvPr id="3" name="・機械学習はコンピュータにデータを学習させて分類、予測などを行う手法">
            <a:extLst>
              <a:ext uri="{FF2B5EF4-FFF2-40B4-BE49-F238E27FC236}">
                <a16:creationId xmlns:a16="http://schemas.microsoft.com/office/drawing/2014/main" id="{89ACD30C-109A-27C6-80BC-F58F69F80F59}"/>
              </a:ext>
            </a:extLst>
          </p:cNvPr>
          <p:cNvSpPr txBox="1"/>
          <p:nvPr/>
        </p:nvSpPr>
        <p:spPr>
          <a:xfrm>
            <a:off x="504921" y="2674712"/>
            <a:ext cx="38537" cy="27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endParaRPr sz="1538" b="1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A970E9-A62B-EB72-CD22-F42D680EEC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</a:t>
            </a:fld>
            <a:endParaRPr lang="ja-JP" alt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608275" y="1686377"/>
            <a:ext cx="4494078" cy="453183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8500" tIns="72000" rIns="0" bIns="72000" numCol="1" spcCol="38100" rtlCol="0" anchor="ctr">
            <a:spAutoFit/>
          </a:bodyPr>
          <a:lstStyle/>
          <a:p>
            <a:pPr algn="l"/>
            <a:r>
              <a:rPr lang="en" altLang="ja-JP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dm.DESCR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endParaRPr lang="en-US" altLang="ja-JP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61A75E2-C926-36D6-E54E-1BB8937B3C78}"/>
              </a:ext>
            </a:extLst>
          </p:cNvPr>
          <p:cNvSpPr txBox="1"/>
          <p:nvPr/>
        </p:nvSpPr>
        <p:spPr>
          <a:xfrm>
            <a:off x="376155" y="1297681"/>
            <a:ext cx="3464090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8-4 dm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の内容を調べる②</a:t>
            </a: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D0B9D7F8-B655-11DF-5688-E9A02A09D584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15" name="①学習モデルの選択(今回は線形回帰)…">
            <a:extLst>
              <a:ext uri="{FF2B5EF4-FFF2-40B4-BE49-F238E27FC236}">
                <a16:creationId xmlns:a16="http://schemas.microsoft.com/office/drawing/2014/main" id="{FAD94D8D-CFCA-29FE-0957-D5D3EB0B1769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STEP1：糖尿病データの内容確認</a:t>
            </a:r>
          </a:p>
        </p:txBody>
      </p:sp>
      <p:sp>
        <p:nvSpPr>
          <p:cNvPr id="3" name="線形回帰で88歳の歯周病の歯の本数を予測する">
            <a:extLst>
              <a:ext uri="{FF2B5EF4-FFF2-40B4-BE49-F238E27FC236}">
                <a16:creationId xmlns:a16="http://schemas.microsoft.com/office/drawing/2014/main" id="{EC453E0A-EF17-6743-E23B-6F4F95EC15C5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736A3C-3A30-09DB-1115-1CBA9A0F78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DD6FAC-2952-7E5E-A4E7-8BDCABADEBB7}"/>
              </a:ext>
            </a:extLst>
          </p:cNvPr>
          <p:cNvSpPr txBox="1"/>
          <p:nvPr/>
        </p:nvSpPr>
        <p:spPr>
          <a:xfrm>
            <a:off x="782058" y="2412506"/>
            <a:ext cx="7464696" cy="595035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辞書型は順序づけられたキーと値の集まりで、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データ名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).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D883FF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キー）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で格納した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ja-JP" altLang="en-US" sz="1600">
                <a:solidFill>
                  <a:schemeClr val="accent2">
                    <a:lumMod val="75000"/>
                  </a:schemeClr>
                </a:solidFill>
              </a:rPr>
              <a:t>値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を呼び出す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CDE9DAC-3036-07A8-CD5D-4771C1B01338}"/>
              </a:ext>
            </a:extLst>
          </p:cNvPr>
          <p:cNvSpPr txBox="1"/>
          <p:nvPr/>
        </p:nvSpPr>
        <p:spPr>
          <a:xfrm>
            <a:off x="782058" y="3184769"/>
            <a:ext cx="755249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dm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のキーの一つである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DESCR</a:t>
            </a:r>
            <a:r>
              <a:rPr lang="ja-JP" altLang="en-US" sz="18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はデータセットの中身の定義について記載されている部分</a:t>
            </a:r>
            <a:endParaRPr lang="en-US" altLang="ja-JP" sz="1800" b="1" dirty="0"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5860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D0163D6-EBA2-D596-CE3A-1F956AC076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3786" y="957532"/>
            <a:ext cx="5309693" cy="4029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6E62C43-8A75-F965-14F7-986766F29E89}"/>
              </a:ext>
            </a:extLst>
          </p:cNvPr>
          <p:cNvSpPr/>
          <p:nvPr/>
        </p:nvSpPr>
        <p:spPr>
          <a:xfrm>
            <a:off x="865302" y="1580995"/>
            <a:ext cx="4197765" cy="659593"/>
          </a:xfrm>
          <a:prstGeom prst="rect">
            <a:avLst/>
          </a:prstGeom>
          <a:noFill/>
          <a:ln w="381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EBADDA-6A6D-C104-26E4-6C051CB42C51}"/>
              </a:ext>
            </a:extLst>
          </p:cNvPr>
          <p:cNvSpPr/>
          <p:nvPr/>
        </p:nvSpPr>
        <p:spPr>
          <a:xfrm>
            <a:off x="866484" y="2600699"/>
            <a:ext cx="1631183" cy="184666"/>
          </a:xfrm>
          <a:prstGeom prst="rect">
            <a:avLst/>
          </a:prstGeom>
          <a:noFill/>
          <a:ln w="38100" cap="flat">
            <a:solidFill>
              <a:schemeClr val="accent5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chemeClr val="accent5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B4D0E0-934A-3C06-355D-A80A4E4C48DE}"/>
              </a:ext>
            </a:extLst>
          </p:cNvPr>
          <p:cNvSpPr txBox="1"/>
          <p:nvPr/>
        </p:nvSpPr>
        <p:spPr>
          <a:xfrm>
            <a:off x="2497667" y="2592064"/>
            <a:ext cx="2485340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6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行は</a:t>
            </a:r>
            <a:r>
              <a:rPr lang="en-US" altLang="ja-JP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442</a:t>
            </a:r>
            <a:r>
              <a:rPr lang="ja-JP" altLang="en-US" sz="16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人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5148B2C-97AB-ED46-A881-C85952C557E9}"/>
              </a:ext>
            </a:extLst>
          </p:cNvPr>
          <p:cNvSpPr/>
          <p:nvPr/>
        </p:nvSpPr>
        <p:spPr>
          <a:xfrm>
            <a:off x="930801" y="3352546"/>
            <a:ext cx="3065465" cy="1656000"/>
          </a:xfrm>
          <a:prstGeom prst="rect">
            <a:avLst/>
          </a:prstGeom>
          <a:noFill/>
          <a:ln w="38100" cap="flat">
            <a:solidFill>
              <a:srgbClr val="D883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chemeClr val="accent5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DCF84EB-B9CC-482F-DE58-DF20D007B46F}"/>
              </a:ext>
            </a:extLst>
          </p:cNvPr>
          <p:cNvSpPr txBox="1"/>
          <p:nvPr/>
        </p:nvSpPr>
        <p:spPr>
          <a:xfrm>
            <a:off x="4127391" y="3380526"/>
            <a:ext cx="3495340" cy="1546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400">
                <a:solidFill>
                  <a:srgbClr val="D883FF"/>
                </a:solidFill>
              </a:rPr>
              <a:t>カラム（列）の定義</a:t>
            </a:r>
            <a:endParaRPr lang="en-US" altLang="ja-JP" sz="1400" dirty="0">
              <a:solidFill>
                <a:srgbClr val="D883FF"/>
              </a:solidFill>
            </a:endParaRPr>
          </a:p>
          <a:p>
            <a:pPr algn="l"/>
            <a:r>
              <a:rPr lang="en-US" altLang="ja-JP" sz="1400" dirty="0">
                <a:solidFill>
                  <a:srgbClr val="D883FF"/>
                </a:solidFill>
              </a:rPr>
              <a:t>s1:</a:t>
            </a:r>
            <a:r>
              <a:rPr lang="ja-JP" altLang="en-US" sz="1400">
                <a:solidFill>
                  <a:srgbClr val="D883FF"/>
                </a:solidFill>
              </a:rPr>
              <a:t>血清コレステロール値</a:t>
            </a:r>
            <a:endParaRPr lang="en-US" altLang="ja-JP" sz="1400" dirty="0">
              <a:solidFill>
                <a:srgbClr val="D883FF"/>
              </a:solidFill>
            </a:endParaRPr>
          </a:p>
          <a:p>
            <a:pPr algn="l"/>
            <a:r>
              <a:rPr lang="en-US" altLang="ja-JP" sz="1400" dirty="0">
                <a:solidFill>
                  <a:srgbClr val="D883FF"/>
                </a:solidFill>
              </a:rPr>
              <a:t>s2:LDL</a:t>
            </a:r>
            <a:r>
              <a:rPr lang="ja-JP" altLang="en-US" sz="1400">
                <a:solidFill>
                  <a:srgbClr val="D883FF"/>
                </a:solidFill>
              </a:rPr>
              <a:t>コレステロール</a:t>
            </a:r>
            <a:endParaRPr lang="en-US" altLang="ja-JP" sz="1400" dirty="0">
              <a:solidFill>
                <a:srgbClr val="D883FF"/>
              </a:solidFill>
            </a:endParaRPr>
          </a:p>
          <a:p>
            <a:pPr algn="l"/>
            <a:r>
              <a:rPr lang="en-US" altLang="ja-JP" sz="1400" dirty="0">
                <a:solidFill>
                  <a:srgbClr val="D883FF"/>
                </a:solidFill>
              </a:rPr>
              <a:t>s3:HDL</a:t>
            </a:r>
            <a:r>
              <a:rPr lang="ja-JP" altLang="en-US" sz="1400">
                <a:solidFill>
                  <a:srgbClr val="D883FF"/>
                </a:solidFill>
              </a:rPr>
              <a:t>コレステロール</a:t>
            </a:r>
            <a:endParaRPr lang="en-US" altLang="ja-JP" sz="1400" dirty="0">
              <a:solidFill>
                <a:srgbClr val="D883FF"/>
              </a:solidFill>
            </a:endParaRPr>
          </a:p>
          <a:p>
            <a:pPr algn="l"/>
            <a:r>
              <a:rPr lang="en-US" altLang="ja-JP" sz="1400" dirty="0">
                <a:solidFill>
                  <a:srgbClr val="D883FF"/>
                </a:solidFill>
              </a:rPr>
              <a:t>s4:</a:t>
            </a:r>
            <a:r>
              <a:rPr lang="ja-JP" altLang="en-US" sz="1400">
                <a:solidFill>
                  <a:srgbClr val="D883FF"/>
                </a:solidFill>
              </a:rPr>
              <a:t>総コレステロール</a:t>
            </a:r>
            <a:r>
              <a:rPr lang="en-US" altLang="ja-JP" sz="1400" dirty="0">
                <a:solidFill>
                  <a:srgbClr val="D883FF"/>
                </a:solidFill>
              </a:rPr>
              <a:t>/HDL</a:t>
            </a:r>
          </a:p>
          <a:p>
            <a:pPr algn="l"/>
            <a:r>
              <a:rPr lang="en-US" altLang="ja-JP" sz="1400" dirty="0">
                <a:solidFill>
                  <a:srgbClr val="D883FF"/>
                </a:solidFill>
              </a:rPr>
              <a:t>s5:log(</a:t>
            </a:r>
            <a:r>
              <a:rPr lang="ja-JP" altLang="en-US" sz="1400">
                <a:solidFill>
                  <a:srgbClr val="D883FF"/>
                </a:solidFill>
              </a:rPr>
              <a:t>血清トリグリセミド</a:t>
            </a:r>
            <a:r>
              <a:rPr lang="en-US" altLang="ja-JP" sz="1400" dirty="0">
                <a:solidFill>
                  <a:srgbClr val="D883FF"/>
                </a:solidFill>
              </a:rPr>
              <a:t>)</a:t>
            </a:r>
          </a:p>
          <a:p>
            <a:pPr algn="l"/>
            <a:r>
              <a:rPr lang="en-US" altLang="ja-JP" sz="1400" dirty="0">
                <a:solidFill>
                  <a:srgbClr val="D883FF"/>
                </a:solidFill>
              </a:rPr>
              <a:t>s6:</a:t>
            </a:r>
            <a:r>
              <a:rPr lang="ja-JP" altLang="en-US" sz="1400">
                <a:solidFill>
                  <a:srgbClr val="D883FF"/>
                </a:solidFill>
              </a:rPr>
              <a:t>血糖値</a:t>
            </a:r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D0B9D7F8-B655-11DF-5688-E9A02A09D584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15" name="①学習モデルの選択(今回は線形回帰)…">
            <a:extLst>
              <a:ext uri="{FF2B5EF4-FFF2-40B4-BE49-F238E27FC236}">
                <a16:creationId xmlns:a16="http://schemas.microsoft.com/office/drawing/2014/main" id="{FAD94D8D-CFCA-29FE-0957-D5D3EB0B1769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STEP1：糖尿病データの内容確認</a:t>
            </a:r>
          </a:p>
        </p:txBody>
      </p:sp>
      <p:sp>
        <p:nvSpPr>
          <p:cNvPr id="7" name="線形回帰で88歳の歯周病の歯の本数を予測する">
            <a:extLst>
              <a:ext uri="{FF2B5EF4-FFF2-40B4-BE49-F238E27FC236}">
                <a16:creationId xmlns:a16="http://schemas.microsoft.com/office/drawing/2014/main" id="{8C24461D-1878-EE55-FFEC-2288C3F4EF6E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C93E1D1-DFB6-15AC-6459-724A196F1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5B0E2D-1E33-7C32-DFED-C84587005883}"/>
              </a:ext>
            </a:extLst>
          </p:cNvPr>
          <p:cNvSpPr txBox="1"/>
          <p:nvPr/>
        </p:nvSpPr>
        <p:spPr>
          <a:xfrm>
            <a:off x="5234583" y="1545623"/>
            <a:ext cx="3841684" cy="13311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n-US" altLang="ja-JP" sz="1400" dirty="0">
                <a:solidFill>
                  <a:srgbClr val="FFC000"/>
                </a:solidFill>
              </a:rPr>
              <a:t>10</a:t>
            </a:r>
            <a:r>
              <a:rPr lang="ja-JP" altLang="en-US" sz="1400">
                <a:solidFill>
                  <a:srgbClr val="FFC000"/>
                </a:solidFill>
              </a:rPr>
              <a:t>個のベースライン変数</a:t>
            </a:r>
            <a:r>
              <a:rPr lang="en-US" altLang="ja-JP" sz="1400" dirty="0">
                <a:solidFill>
                  <a:srgbClr val="FFC000"/>
                </a:solidFill>
              </a:rPr>
              <a:t>(</a:t>
            </a:r>
            <a:r>
              <a:rPr lang="ja-JP" altLang="en-US" sz="1400">
                <a:solidFill>
                  <a:srgbClr val="FFC000"/>
                </a:solidFill>
              </a:rPr>
              <a:t>年齢、性別、</a:t>
            </a:r>
            <a:r>
              <a:rPr lang="en-US" altLang="ja-JP" sz="1400" dirty="0">
                <a:solidFill>
                  <a:srgbClr val="FFC000"/>
                </a:solidFill>
              </a:rPr>
              <a:t>BMI</a:t>
            </a:r>
            <a:r>
              <a:rPr lang="ja-JP" altLang="en-US" sz="1400">
                <a:solidFill>
                  <a:srgbClr val="FFC000"/>
                </a:solidFill>
              </a:rPr>
              <a:t>、平均血圧、</a:t>
            </a:r>
            <a:r>
              <a:rPr lang="en-US" altLang="ja-JP" sz="1400" dirty="0">
                <a:solidFill>
                  <a:srgbClr val="FFC000"/>
                </a:solidFill>
              </a:rPr>
              <a:t>6</a:t>
            </a:r>
            <a:r>
              <a:rPr lang="ja-JP" altLang="en-US" sz="1400">
                <a:solidFill>
                  <a:srgbClr val="FFC000"/>
                </a:solidFill>
              </a:rPr>
              <a:t>個の血清測定値</a:t>
            </a:r>
            <a:r>
              <a:rPr lang="en-US" altLang="ja-JP" sz="1400" dirty="0">
                <a:solidFill>
                  <a:srgbClr val="FFC000"/>
                </a:solidFill>
              </a:rPr>
              <a:t>)</a:t>
            </a:r>
            <a:r>
              <a:rPr lang="ja-JP" altLang="en-US" sz="1400">
                <a:solidFill>
                  <a:srgbClr val="FFC000"/>
                </a:solidFill>
              </a:rPr>
              <a:t>が</a:t>
            </a:r>
            <a:r>
              <a:rPr lang="en-US" altLang="ja-JP" sz="1400" dirty="0">
                <a:solidFill>
                  <a:srgbClr val="FFC000"/>
                </a:solidFill>
              </a:rPr>
              <a:t>442</a:t>
            </a:r>
            <a:r>
              <a:rPr lang="ja-JP" altLang="en-US" sz="1400">
                <a:solidFill>
                  <a:srgbClr val="FFC000"/>
                </a:solidFill>
              </a:rPr>
              <a:t>人の糖尿病患者についてそれぞれ取得</a:t>
            </a:r>
            <a:endParaRPr lang="en-US" altLang="ja-JP" sz="1400" dirty="0">
              <a:solidFill>
                <a:srgbClr val="FFC000"/>
              </a:solidFill>
            </a:endParaRPr>
          </a:p>
          <a:p>
            <a:pPr algn="l"/>
            <a:endParaRPr lang="en-US" altLang="ja-JP" sz="1400" dirty="0">
              <a:solidFill>
                <a:srgbClr val="FFC000"/>
              </a:solidFill>
            </a:endParaRPr>
          </a:p>
          <a:p>
            <a:pPr algn="l"/>
            <a:r>
              <a:rPr lang="ja-JP" altLang="en-US" sz="1400">
                <a:solidFill>
                  <a:srgbClr val="FFC000"/>
                </a:solidFill>
              </a:rPr>
              <a:t>興味がある応答変数は、</a:t>
            </a:r>
            <a:r>
              <a:rPr lang="ja-JP" altLang="en-US" sz="1400" b="1">
                <a:solidFill>
                  <a:srgbClr val="FFC000"/>
                </a:solidFill>
              </a:rPr>
              <a:t>ベースラインの</a:t>
            </a:r>
            <a:r>
              <a:rPr lang="en-US" altLang="ja-JP" sz="1400" b="1" dirty="0">
                <a:solidFill>
                  <a:srgbClr val="FFC000"/>
                </a:solidFill>
              </a:rPr>
              <a:t>1</a:t>
            </a:r>
            <a:r>
              <a:rPr lang="ja-JP" altLang="en-US" sz="1400" b="1">
                <a:solidFill>
                  <a:srgbClr val="FFC000"/>
                </a:solidFill>
              </a:rPr>
              <a:t>年後の糖尿病の進行度</a:t>
            </a:r>
            <a:r>
              <a:rPr lang="ja-JP" altLang="en-US" sz="1400">
                <a:solidFill>
                  <a:srgbClr val="FFC000"/>
                </a:solidFill>
              </a:rPr>
              <a:t>を「量的」に示したもの</a:t>
            </a:r>
            <a:endParaRPr lang="en-US" altLang="ja-JP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152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四角形吹き出し 31">
            <a:extLst>
              <a:ext uri="{FF2B5EF4-FFF2-40B4-BE49-F238E27FC236}">
                <a16:creationId xmlns:a16="http://schemas.microsoft.com/office/drawing/2014/main" id="{F2E512D3-0187-C3D9-AC9A-7D95F9E0ED4A}"/>
              </a:ext>
            </a:extLst>
          </p:cNvPr>
          <p:cNvSpPr/>
          <p:nvPr/>
        </p:nvSpPr>
        <p:spPr>
          <a:xfrm>
            <a:off x="786581" y="1185300"/>
            <a:ext cx="1321619" cy="1149353"/>
          </a:xfrm>
          <a:prstGeom prst="wedgeRectCallout">
            <a:avLst>
              <a:gd name="adj1" fmla="val 64249"/>
              <a:gd name="adj2" fmla="val 9751"/>
            </a:avLst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2" name="①学習モデルの選択…">
            <a:extLst>
              <a:ext uri="{FF2B5EF4-FFF2-40B4-BE49-F238E27FC236}">
                <a16:creationId xmlns:a16="http://schemas.microsoft.com/office/drawing/2014/main" id="{D0B9D7F8-B655-11DF-5688-E9A02A09D584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15" name="①学習モデルの選択(今回は線形回帰)…">
            <a:extLst>
              <a:ext uri="{FF2B5EF4-FFF2-40B4-BE49-F238E27FC236}">
                <a16:creationId xmlns:a16="http://schemas.microsoft.com/office/drawing/2014/main" id="{FAD94D8D-CFCA-29FE-0957-D5D3EB0B1769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STEP1：糖尿病データの内容確認</a:t>
            </a:r>
          </a:p>
        </p:txBody>
      </p:sp>
      <p:sp>
        <p:nvSpPr>
          <p:cNvPr id="7" name="線形回帰で88歳の歯周病の歯の本数を予測する">
            <a:extLst>
              <a:ext uri="{FF2B5EF4-FFF2-40B4-BE49-F238E27FC236}">
                <a16:creationId xmlns:a16="http://schemas.microsoft.com/office/drawing/2014/main" id="{8C24461D-1878-EE55-FFEC-2288C3F4EF6E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C93E1D1-DFB6-15AC-6459-724A196F1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32</a:t>
            </a:fld>
            <a:endParaRPr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28E8F15-CD68-F27A-5B78-9AD146F69121}"/>
              </a:ext>
            </a:extLst>
          </p:cNvPr>
          <p:cNvCxnSpPr>
            <a:cxnSpLocks/>
          </p:cNvCxnSpPr>
          <p:nvPr/>
        </p:nvCxnSpPr>
        <p:spPr>
          <a:xfrm>
            <a:off x="2434605" y="2468275"/>
            <a:ext cx="3801772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1A9A6F30-401E-EE77-A3E9-417537D1480C}"/>
              </a:ext>
            </a:extLst>
          </p:cNvPr>
          <p:cNvSpPr>
            <a:spLocks noChangeAspect="1"/>
          </p:cNvSpPr>
          <p:nvPr/>
        </p:nvSpPr>
        <p:spPr>
          <a:xfrm>
            <a:off x="2290956" y="2334653"/>
            <a:ext cx="252000" cy="25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7329C923-8009-04D7-209C-BB2EAEEA1B97}"/>
              </a:ext>
            </a:extLst>
          </p:cNvPr>
          <p:cNvSpPr>
            <a:spLocks noChangeAspect="1"/>
          </p:cNvSpPr>
          <p:nvPr/>
        </p:nvSpPr>
        <p:spPr>
          <a:xfrm>
            <a:off x="5211048" y="2341865"/>
            <a:ext cx="252000" cy="25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78575CB-4FF1-2CDB-D3B5-2D190E784C4F}"/>
              </a:ext>
            </a:extLst>
          </p:cNvPr>
          <p:cNvSpPr txBox="1"/>
          <p:nvPr/>
        </p:nvSpPr>
        <p:spPr>
          <a:xfrm>
            <a:off x="6256041" y="2287901"/>
            <a:ext cx="5642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時間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76B75EE-4B63-22AC-20F2-A10CD4BCC4AB}"/>
              </a:ext>
            </a:extLst>
          </p:cNvPr>
          <p:cNvSpPr txBox="1"/>
          <p:nvPr/>
        </p:nvSpPr>
        <p:spPr>
          <a:xfrm>
            <a:off x="952573" y="2751366"/>
            <a:ext cx="2702642" cy="625812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ベースライン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(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基準</a:t>
            </a:r>
            <a:r>
              <a:rPr kumimoji="0" lang="en-US" altLang="ja-JP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)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時点</a:t>
            </a:r>
            <a:endParaRPr kumimoji="0" lang="en-US" altLang="ja-JP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  <a:p>
            <a:pPr algn="l" defTabSz="825500"/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→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10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個の特徴量の測定時点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94AEFC1-5746-0097-6201-D33809F6104D}"/>
              </a:ext>
            </a:extLst>
          </p:cNvPr>
          <p:cNvSpPr txBox="1"/>
          <p:nvPr/>
        </p:nvSpPr>
        <p:spPr>
          <a:xfrm>
            <a:off x="4073652" y="2675548"/>
            <a:ext cx="2907251" cy="1087477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1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年後</a:t>
            </a:r>
            <a:endParaRPr kumimoji="0" lang="en-US" altLang="ja-JP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>
                <a:latin typeface="Meiryo" panose="020B0604030504040204" pitchFamily="34" charset="-128"/>
                <a:ea typeface="Meiryo" panose="020B0604030504040204" pitchFamily="34" charset="-128"/>
              </a:rPr>
              <a:t>正解値（</a:t>
            </a:r>
            <a:r>
              <a:rPr lang="en-US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target</a:t>
            </a:r>
            <a:r>
              <a:rPr lang="ja-JP" altLang="en-US" sz="1600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endParaRPr lang="en-US" altLang="ja-JP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糖尿病の進行度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を量的に示したもの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)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の測定時点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14AF00E-6FF3-9E22-D4AB-255AF1902122}"/>
              </a:ext>
            </a:extLst>
          </p:cNvPr>
          <p:cNvSpPr txBox="1"/>
          <p:nvPr/>
        </p:nvSpPr>
        <p:spPr>
          <a:xfrm>
            <a:off x="952573" y="4046115"/>
            <a:ext cx="7461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ベースライン時点の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x(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特徴量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年後の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target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y(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正解値）との関連を調べる、学習モデルの作成を行う</a:t>
            </a:r>
            <a:endParaRPr kumimoji="0" lang="en-US" altLang="ja-JP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638554-560A-A8FF-B63F-1245D84A15F3}"/>
              </a:ext>
            </a:extLst>
          </p:cNvPr>
          <p:cNvSpPr txBox="1"/>
          <p:nvPr/>
        </p:nvSpPr>
        <p:spPr>
          <a:xfrm>
            <a:off x="839852" y="1218098"/>
            <a:ext cx="121507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年齢</a:t>
            </a:r>
            <a:r>
              <a:rPr lang="ja-JP" altLang="en-US" sz="1600"/>
              <a:t>：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59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歳</a:t>
            </a:r>
            <a:endParaRPr kumimoji="0" lang="en-US" altLang="ja-JP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性別：女性</a:t>
            </a:r>
            <a:endParaRPr kumimoji="0" lang="en-US" altLang="ja-JP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BMI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：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32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・・・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pic>
        <p:nvPicPr>
          <p:cNvPr id="30" name="図 29" descr="建物, 座る, 記号, 立つ が含まれている画像&#10;&#10;自動的に生成された説明">
            <a:extLst>
              <a:ext uri="{FF2B5EF4-FFF2-40B4-BE49-F238E27FC236}">
                <a16:creationId xmlns:a16="http://schemas.microsoft.com/office/drawing/2014/main" id="{D8323A25-390B-3B28-4033-52F99FB9C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119" y="1423636"/>
            <a:ext cx="329253" cy="845229"/>
          </a:xfrm>
          <a:prstGeom prst="rect">
            <a:avLst/>
          </a:prstGeom>
        </p:spPr>
      </p:pic>
      <p:pic>
        <p:nvPicPr>
          <p:cNvPr id="31" name="図 30" descr="建物, 座る, 記号, 立つ が含まれている画像&#10;&#10;自動的に生成された説明">
            <a:extLst>
              <a:ext uri="{FF2B5EF4-FFF2-40B4-BE49-F238E27FC236}">
                <a16:creationId xmlns:a16="http://schemas.microsoft.com/office/drawing/2014/main" id="{656D1DEA-CB72-9052-AA6B-3833FF2E21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795" y="1443856"/>
            <a:ext cx="329253" cy="845229"/>
          </a:xfrm>
          <a:prstGeom prst="rect">
            <a:avLst/>
          </a:prstGeom>
        </p:spPr>
      </p:pic>
      <p:sp>
        <p:nvSpPr>
          <p:cNvPr id="33" name="四角形吹き出し 32">
            <a:extLst>
              <a:ext uri="{FF2B5EF4-FFF2-40B4-BE49-F238E27FC236}">
                <a16:creationId xmlns:a16="http://schemas.microsoft.com/office/drawing/2014/main" id="{AF1BEDA9-AD66-1FE5-2370-97503F442E6C}"/>
              </a:ext>
            </a:extLst>
          </p:cNvPr>
          <p:cNvSpPr/>
          <p:nvPr/>
        </p:nvSpPr>
        <p:spPr>
          <a:xfrm>
            <a:off x="3224981" y="1590113"/>
            <a:ext cx="1617949" cy="246221"/>
          </a:xfrm>
          <a:prstGeom prst="wedgeRectCallout">
            <a:avLst>
              <a:gd name="adj1" fmla="val 64249"/>
              <a:gd name="adj2" fmla="val 9751"/>
            </a:avLst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target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：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151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4641FB5-707C-B4BA-F34C-C2B7097C2118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59584659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34212" y="1339245"/>
            <a:ext cx="5514303" cy="688256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36000" rIns="108000" bIns="36000" numCol="1" spcCol="38100" rtlCol="0" anchor="ctr">
            <a:spAutoFit/>
          </a:bodyPr>
          <a:lstStyle/>
          <a:p>
            <a:pPr marL="155972" indent="-20241" algn="l"/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dm.target</a:t>
            </a:r>
            <a:endParaRPr lang="en" altLang="ja-JP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  <a:p>
            <a:pPr marL="155972" indent="-20241" algn="l"/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y_dm.head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843B7D-275B-1930-CD03-CDC368C53AAE}"/>
              </a:ext>
            </a:extLst>
          </p:cNvPr>
          <p:cNvSpPr txBox="1"/>
          <p:nvPr/>
        </p:nvSpPr>
        <p:spPr>
          <a:xfrm>
            <a:off x="560796" y="2012687"/>
            <a:ext cx="7323306" cy="869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の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キーで格納されている値を呼び出し、</a:t>
            </a: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y_dm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に格納する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データフレーム名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).head()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で最初の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行を出力する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見るだけ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F5F4028E-CDC4-F500-564F-33189CC1D188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8" name="①学習モデルの選択(今回は線形回帰)…">
            <a:extLst>
              <a:ext uri="{FF2B5EF4-FFF2-40B4-BE49-F238E27FC236}">
                <a16:creationId xmlns:a16="http://schemas.microsoft.com/office/drawing/2014/main" id="{0A1F8A8E-39C1-8BE2-DFAF-523C05563E64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STEP1：正解データを作成</a:t>
            </a:r>
          </a:p>
        </p:txBody>
      </p:sp>
      <p:sp>
        <p:nvSpPr>
          <p:cNvPr id="3" name="線形回帰で88歳の歯周病の歯の本数を予測する">
            <a:extLst>
              <a:ext uri="{FF2B5EF4-FFF2-40B4-BE49-F238E27FC236}">
                <a16:creationId xmlns:a16="http://schemas.microsoft.com/office/drawing/2014/main" id="{6198A7FB-3BA1-FC8B-54AF-4E4DAE68455E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6D43D6-C961-E74B-7701-951616D737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33</a:t>
            </a:fld>
            <a:endParaRPr lang="ja-JP" altLang="en-US"/>
          </a:p>
        </p:txBody>
      </p:sp>
      <p:pic>
        <p:nvPicPr>
          <p:cNvPr id="14" name="図 1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962BA10-3E8E-B05C-A95C-6F3F5EC4EC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7757" y="3159402"/>
            <a:ext cx="3097161" cy="167955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A7B6018-8A22-7530-8BDA-BA3DCB7D56EC}"/>
              </a:ext>
            </a:extLst>
          </p:cNvPr>
          <p:cNvSpPr/>
          <p:nvPr/>
        </p:nvSpPr>
        <p:spPr>
          <a:xfrm>
            <a:off x="434212" y="2944153"/>
            <a:ext cx="5102988" cy="498622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y_dm.shape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2000" b="1">
                <a:solidFill>
                  <a:srgbClr val="00B050"/>
                </a:solidFill>
                <a:latin typeface="Courier New" panose="02070309020205020404" pitchFamily="49" charset="0"/>
              </a:rPr>
              <a:t>データの配列構造を出力</a:t>
            </a:r>
            <a:endParaRPr lang="en" altLang="ja-JP" sz="20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5A5FD6-EEC8-0125-2F39-361F25D7870B}"/>
              </a:ext>
            </a:extLst>
          </p:cNvPr>
          <p:cNvSpPr txBox="1"/>
          <p:nvPr/>
        </p:nvSpPr>
        <p:spPr>
          <a:xfrm>
            <a:off x="993057" y="3405788"/>
            <a:ext cx="2470157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(442, )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A22F555-6E74-9BD4-7E1F-5C592939456C}"/>
              </a:ext>
            </a:extLst>
          </p:cNvPr>
          <p:cNvSpPr/>
          <p:nvPr/>
        </p:nvSpPr>
        <p:spPr>
          <a:xfrm>
            <a:off x="434212" y="3949047"/>
            <a:ext cx="4510570" cy="498622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type(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20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2000" b="1">
                <a:solidFill>
                  <a:srgbClr val="00B050"/>
                </a:solidFill>
                <a:latin typeface="Courier New" panose="02070309020205020404" pitchFamily="49" charset="0"/>
              </a:rPr>
              <a:t>データの型を出力</a:t>
            </a:r>
            <a:endParaRPr lang="en" altLang="ja-JP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E30D37B-2212-C330-8F33-56D4E40B9276}"/>
              </a:ext>
            </a:extLst>
          </p:cNvPr>
          <p:cNvSpPr txBox="1"/>
          <p:nvPr/>
        </p:nvSpPr>
        <p:spPr>
          <a:xfrm>
            <a:off x="993057" y="4427441"/>
            <a:ext cx="3951725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pandas.core.series.Series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DA74DD5F-3977-40E9-6EA3-0BB5C5004B2B}"/>
              </a:ext>
            </a:extLst>
          </p:cNvPr>
          <p:cNvSpPr/>
          <p:nvPr/>
        </p:nvSpPr>
        <p:spPr>
          <a:xfrm rot="5400000">
            <a:off x="6938762" y="2802273"/>
            <a:ext cx="344223" cy="438159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9D1531C-0402-4803-B300-5D1A2203B412}"/>
              </a:ext>
            </a:extLst>
          </p:cNvPr>
          <p:cNvSpPr txBox="1"/>
          <p:nvPr/>
        </p:nvSpPr>
        <p:spPr>
          <a:xfrm>
            <a:off x="2228815" y="3504773"/>
            <a:ext cx="290464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442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個の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次元配列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ベクトル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8DB7DB81-6A81-1F03-274D-EEC21D4F925A}"/>
              </a:ext>
            </a:extLst>
          </p:cNvPr>
          <p:cNvSpPr/>
          <p:nvPr/>
        </p:nvSpPr>
        <p:spPr>
          <a:xfrm>
            <a:off x="554747" y="3499758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45382256-5351-40F2-2D36-2771F7FA664A}"/>
              </a:ext>
            </a:extLst>
          </p:cNvPr>
          <p:cNvSpPr/>
          <p:nvPr/>
        </p:nvSpPr>
        <p:spPr>
          <a:xfrm>
            <a:off x="608825" y="4487906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8158C3-C958-1DF0-B284-751E0FBD5D9E}"/>
              </a:ext>
            </a:extLst>
          </p:cNvPr>
          <p:cNvSpPr/>
          <p:nvPr/>
        </p:nvSpPr>
        <p:spPr>
          <a:xfrm>
            <a:off x="3578942" y="4487906"/>
            <a:ext cx="876864" cy="351050"/>
          </a:xfrm>
          <a:prstGeom prst="rect">
            <a:avLst/>
          </a:prstGeom>
          <a:noFill/>
          <a:ln w="222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14FC1D-E296-1BAE-9F62-F3A08334489F}"/>
              </a:ext>
            </a:extLst>
          </p:cNvPr>
          <p:cNvSpPr txBox="1"/>
          <p:nvPr/>
        </p:nvSpPr>
        <p:spPr>
          <a:xfrm>
            <a:off x="321850" y="1008221"/>
            <a:ext cx="3303790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8-5 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正解値データを作成</a:t>
            </a:r>
          </a:p>
        </p:txBody>
      </p:sp>
    </p:spTree>
    <p:extLst>
      <p:ext uri="{BB962C8B-B14F-4D97-AF65-F5344CB8AC3E}">
        <p14:creationId xmlns:p14="http://schemas.microsoft.com/office/powerpoint/2010/main" val="152519328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E183C0A-4FC2-2D25-E988-F1C6DF5936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6" t="44439" r="21678" b="32532"/>
          <a:stretch/>
        </p:blipFill>
        <p:spPr>
          <a:xfrm>
            <a:off x="167149" y="2556107"/>
            <a:ext cx="2748647" cy="2133933"/>
          </a:xfrm>
          <a:prstGeom prst="rect">
            <a:avLst/>
          </a:prstGeom>
        </p:spPr>
      </p:pic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512595" y="1559670"/>
            <a:ext cx="5507097" cy="453183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72000" rIns="0" bIns="72000" numCol="1" spcCol="38100" rtlCol="0" anchor="ctr">
            <a:spAutoFit/>
          </a:bodyPr>
          <a:lstStyle/>
          <a:p>
            <a:pPr algn="l"/>
            <a:r>
              <a:rPr lang="ja-JP" altLang="en-US" sz="2000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y_dm.describe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843B7D-275B-1930-CD03-CDC368C53AAE}"/>
              </a:ext>
            </a:extLst>
          </p:cNvPr>
          <p:cNvSpPr txBox="1"/>
          <p:nvPr/>
        </p:nvSpPr>
        <p:spPr>
          <a:xfrm>
            <a:off x="3137082" y="3115535"/>
            <a:ext cx="5765221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>
                <a:solidFill>
                  <a:srgbClr val="00B050"/>
                </a:solidFill>
                <a:latin typeface="Courier New" panose="02070309020205020404" pitchFamily="49" charset="0"/>
              </a:rPr>
              <a:t>進行度の数値と言ってもピンとこないため、どのような数値を取るのか記述統計を出力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6E62C43-8A75-F965-14F7-986766F29E89}"/>
              </a:ext>
            </a:extLst>
          </p:cNvPr>
          <p:cNvSpPr/>
          <p:nvPr/>
        </p:nvSpPr>
        <p:spPr>
          <a:xfrm>
            <a:off x="241697" y="2831379"/>
            <a:ext cx="2068884" cy="252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①学習モデルの選択…">
            <a:extLst>
              <a:ext uri="{FF2B5EF4-FFF2-40B4-BE49-F238E27FC236}">
                <a16:creationId xmlns:a16="http://schemas.microsoft.com/office/drawing/2014/main" id="{228AE476-7BBA-5D22-88C5-042F39A01067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97A1EE6-41D0-DB36-91FF-EBCFEA2EE3D0}"/>
              </a:ext>
            </a:extLst>
          </p:cNvPr>
          <p:cNvSpPr/>
          <p:nvPr/>
        </p:nvSpPr>
        <p:spPr>
          <a:xfrm>
            <a:off x="241697" y="3287209"/>
            <a:ext cx="2068884" cy="252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2CE4124-D89D-BC10-4953-0545FCA61FB4}"/>
              </a:ext>
            </a:extLst>
          </p:cNvPr>
          <p:cNvSpPr/>
          <p:nvPr/>
        </p:nvSpPr>
        <p:spPr>
          <a:xfrm>
            <a:off x="278101" y="4180130"/>
            <a:ext cx="2032480" cy="252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1280C3EB-E977-E14A-5FEE-59C208B7E4B9}"/>
              </a:ext>
            </a:extLst>
          </p:cNvPr>
          <p:cNvSpPr/>
          <p:nvPr/>
        </p:nvSpPr>
        <p:spPr>
          <a:xfrm rot="5400000">
            <a:off x="1268206" y="1953613"/>
            <a:ext cx="360000" cy="72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2A2B40-2BB0-A46D-C3AE-08DF71C8ED43}"/>
              </a:ext>
            </a:extLst>
          </p:cNvPr>
          <p:cNvSpPr txBox="1"/>
          <p:nvPr/>
        </p:nvSpPr>
        <p:spPr>
          <a:xfrm>
            <a:off x="3126658" y="4010455"/>
            <a:ext cx="6017342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平均</a:t>
            </a:r>
            <a:r>
              <a:rPr lang="en-US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(mean)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は</a:t>
            </a:r>
            <a:r>
              <a:rPr lang="en-US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152.13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、最小値は</a:t>
            </a:r>
            <a:r>
              <a:rPr lang="en-US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25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、最大値は</a:t>
            </a:r>
            <a:r>
              <a:rPr lang="en-US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346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の値をとる</a:t>
            </a:r>
            <a:endParaRPr lang="en-US" altLang="ja-JP" sz="16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大きいほど</a:t>
            </a:r>
            <a:r>
              <a:rPr lang="en-US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1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年後の糖尿病が悪化している</a:t>
            </a:r>
          </a:p>
        </p:txBody>
      </p:sp>
      <p:sp>
        <p:nvSpPr>
          <p:cNvPr id="16" name="①学習モデルの選択(今回は線形回帰)…">
            <a:extLst>
              <a:ext uri="{FF2B5EF4-FFF2-40B4-BE49-F238E27FC236}">
                <a16:creationId xmlns:a16="http://schemas.microsoft.com/office/drawing/2014/main" id="{9555672B-584E-DA49-39FF-9E4AF0C91A94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STEP1：正解データの記述</a:t>
            </a:r>
          </a:p>
        </p:txBody>
      </p:sp>
      <p:sp>
        <p:nvSpPr>
          <p:cNvPr id="3" name="線形回帰で88歳の歯周病の歯の本数を予測する">
            <a:extLst>
              <a:ext uri="{FF2B5EF4-FFF2-40B4-BE49-F238E27FC236}">
                <a16:creationId xmlns:a16="http://schemas.microsoft.com/office/drawing/2014/main" id="{0232D0F2-B340-EEC1-F3D8-44B2FCDFD9C0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DDBA39-9824-AB92-E422-A872E8659E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34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88BCA53-5310-DA80-EBB5-2E63C02FAED9}"/>
              </a:ext>
            </a:extLst>
          </p:cNvPr>
          <p:cNvSpPr txBox="1"/>
          <p:nvPr/>
        </p:nvSpPr>
        <p:spPr>
          <a:xfrm>
            <a:off x="2434605" y="2078822"/>
            <a:ext cx="6482504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pandas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の</a:t>
            </a:r>
            <a:r>
              <a:rPr lang="en-US" altLang="ja-JP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や</a:t>
            </a:r>
            <a:r>
              <a:rPr lang="en-US" altLang="ja-JP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には</a:t>
            </a:r>
            <a:r>
              <a:rPr lang="en-US" altLang="ja-JP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ja-JP" sz="16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describe()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メソッド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があり、</a:t>
            </a:r>
            <a:r>
              <a:rPr kumimoji="0" lang="en-US" altLang="ja-JP" sz="16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6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データフレーム名</a:t>
            </a:r>
            <a:r>
              <a:rPr kumimoji="0" lang="en-US" altLang="ja-JP" sz="16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).describe()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で各列の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記述統計値（平均値</a:t>
            </a:r>
            <a:r>
              <a:rPr lang="en-US" altLang="ja-JP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や最小</a:t>
            </a:r>
            <a:r>
              <a:rPr lang="en-US" altLang="ja-JP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(min)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、最大値</a:t>
            </a:r>
            <a:r>
              <a:rPr lang="en-US" altLang="ja-JP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など）を出力できる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F3B6F555-B927-04CD-6A7B-A1C74B928B0A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7A9AB4-EFDA-D2A2-A853-6583A8D15B84}"/>
              </a:ext>
            </a:extLst>
          </p:cNvPr>
          <p:cNvSpPr txBox="1"/>
          <p:nvPr/>
        </p:nvSpPr>
        <p:spPr>
          <a:xfrm>
            <a:off x="214654" y="1239573"/>
            <a:ext cx="4191853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8-6 </a:t>
            </a:r>
            <a:r>
              <a:rPr lang="en-US" altLang="ja-JP" sz="1800" dirty="0" err="1">
                <a:solidFill>
                  <a:srgbClr val="0070C0"/>
                </a:solidFill>
              </a:rPr>
              <a:t>y_dm</a:t>
            </a:r>
            <a:r>
              <a:rPr lang="ja-JP" altLang="en-US" sz="1800">
                <a:solidFill>
                  <a:srgbClr val="0070C0"/>
                </a:solidFill>
              </a:rPr>
              <a:t>の記述統計値を調べる</a:t>
            </a:r>
            <a:endParaRPr lang="en-US" altLang="ja-JP" sz="1800" dirty="0">
              <a:solidFill>
                <a:srgbClr val="0070C0"/>
              </a:solidFill>
            </a:endParaRPr>
          </a:p>
          <a:p>
            <a:endParaRPr lang="ja-JP" altLang="en-US" sz="1800" b="1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24899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578138" y="1437103"/>
            <a:ext cx="5586688" cy="731212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54000" bIns="81000" numCol="1" spcCol="38100" rtlCol="0" anchor="ctr">
            <a:spAutoFit/>
          </a:bodyPr>
          <a:lstStyle/>
          <a:p>
            <a:pPr marL="203597" algn="l"/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dm.data</a:t>
            </a:r>
            <a:endParaRPr lang="en" altLang="ja-JP" sz="1800" b="1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203597" algn="l"/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x_dm.head</a:t>
            </a:r>
            <a:r>
              <a:rPr lang="en" altLang="ja-JP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() </a:t>
            </a:r>
            <a:r>
              <a:rPr lang="en" altLang="ja-JP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</a:rPr>
              <a:t>最初の</a:t>
            </a:r>
            <a:r>
              <a:rPr lang="en-US" altLang="ja-JP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5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</a:rPr>
              <a:t>行を出力</a:t>
            </a:r>
            <a:endParaRPr lang="en" altLang="ja-JP" sz="18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843B7D-275B-1930-CD03-CDC368C53AAE}"/>
              </a:ext>
            </a:extLst>
          </p:cNvPr>
          <p:cNvSpPr txBox="1"/>
          <p:nvPr/>
        </p:nvSpPr>
        <p:spPr>
          <a:xfrm>
            <a:off x="578138" y="2243345"/>
            <a:ext cx="6542365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n-US" altLang="ja-JP" sz="1800" dirty="0">
                <a:solidFill>
                  <a:schemeClr val="tx1"/>
                </a:solidFill>
              </a:rPr>
              <a:t>dm</a:t>
            </a:r>
            <a:r>
              <a:rPr lang="ja-JP" altLang="en-US" sz="1800">
                <a:solidFill>
                  <a:schemeClr val="tx1"/>
                </a:solidFill>
              </a:rPr>
              <a:t>の</a:t>
            </a:r>
            <a:r>
              <a:rPr lang="en-US" altLang="ja-JP" sz="1800" dirty="0">
                <a:solidFill>
                  <a:schemeClr val="tx1"/>
                </a:solidFill>
              </a:rPr>
              <a:t>data</a:t>
            </a:r>
            <a:r>
              <a:rPr lang="ja-JP" altLang="en-US" sz="1800">
                <a:solidFill>
                  <a:schemeClr val="tx1"/>
                </a:solidFill>
              </a:rPr>
              <a:t>キーで格納された値を呼び出し、</a:t>
            </a:r>
            <a:r>
              <a:rPr lang="en-US" altLang="ja-JP" sz="1800" dirty="0" err="1">
                <a:solidFill>
                  <a:schemeClr val="tx1"/>
                </a:solidFill>
              </a:rPr>
              <a:t>x_dm</a:t>
            </a:r>
            <a:r>
              <a:rPr lang="ja-JP" altLang="en-US" sz="1800">
                <a:solidFill>
                  <a:schemeClr val="tx1"/>
                </a:solidFill>
              </a:rPr>
              <a:t>に格納する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6E62C43-8A75-F965-14F7-986766F29E89}"/>
              </a:ext>
            </a:extLst>
          </p:cNvPr>
          <p:cNvSpPr/>
          <p:nvPr/>
        </p:nvSpPr>
        <p:spPr>
          <a:xfrm>
            <a:off x="5199905" y="2853933"/>
            <a:ext cx="3887488" cy="1526409"/>
          </a:xfrm>
          <a:prstGeom prst="rect">
            <a:avLst/>
          </a:prstGeom>
          <a:noFill/>
          <a:ln w="4445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047C83-D1D7-7971-3A86-ACA5A58C5E80}"/>
              </a:ext>
            </a:extLst>
          </p:cNvPr>
          <p:cNvSpPr txBox="1"/>
          <p:nvPr/>
        </p:nvSpPr>
        <p:spPr>
          <a:xfrm>
            <a:off x="5782671" y="4460332"/>
            <a:ext cx="3263603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n-US" altLang="ja-JP" sz="1800" dirty="0">
                <a:solidFill>
                  <a:srgbClr val="FF9300"/>
                </a:solidFill>
              </a:rPr>
              <a:t>age~s6</a:t>
            </a:r>
            <a:r>
              <a:rPr lang="ja-JP" altLang="en-US" sz="1800">
                <a:solidFill>
                  <a:srgbClr val="FF9300"/>
                </a:solidFill>
              </a:rPr>
              <a:t>までの</a:t>
            </a:r>
            <a:r>
              <a:rPr lang="en-US" altLang="ja-JP" sz="1800" dirty="0">
                <a:solidFill>
                  <a:srgbClr val="FF9300"/>
                </a:solidFill>
              </a:rPr>
              <a:t>10</a:t>
            </a:r>
            <a:r>
              <a:rPr lang="ja-JP" altLang="en-US" sz="1800">
                <a:solidFill>
                  <a:srgbClr val="FF9300"/>
                </a:solidFill>
              </a:rPr>
              <a:t>変数</a:t>
            </a:r>
            <a:endParaRPr lang="en-US" altLang="ja-JP" sz="1800" dirty="0">
              <a:solidFill>
                <a:srgbClr val="FF9300"/>
              </a:solidFill>
            </a:endParaRPr>
          </a:p>
        </p:txBody>
      </p:sp>
      <p:sp>
        <p:nvSpPr>
          <p:cNvPr id="5" name="①学習モデルの選択…">
            <a:extLst>
              <a:ext uri="{FF2B5EF4-FFF2-40B4-BE49-F238E27FC236}">
                <a16:creationId xmlns:a16="http://schemas.microsoft.com/office/drawing/2014/main" id="{F5ADB9D3-7202-327B-0B5F-B294AE309294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E48E06E5-89DD-B7ED-EA33-38089B330ED7}"/>
              </a:ext>
            </a:extLst>
          </p:cNvPr>
          <p:cNvSpPr txBox="1"/>
          <p:nvPr/>
        </p:nvSpPr>
        <p:spPr>
          <a:xfrm>
            <a:off x="0" y="530954"/>
            <a:ext cx="4216400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STEP1：特徴量データの整形</a:t>
            </a:r>
          </a:p>
        </p:txBody>
      </p:sp>
      <p:sp>
        <p:nvSpPr>
          <p:cNvPr id="3" name="線形回帰で88歳の歯周病の歯の本数を予測する">
            <a:extLst>
              <a:ext uri="{FF2B5EF4-FFF2-40B4-BE49-F238E27FC236}">
                <a16:creationId xmlns:a16="http://schemas.microsoft.com/office/drawing/2014/main" id="{EB86059C-1901-E80A-B03B-8C77D032E511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5A97DBA-B4DD-236A-132A-00B9C26F1E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4AA79-71B4-5B57-140D-16ADC576876F}"/>
              </a:ext>
            </a:extLst>
          </p:cNvPr>
          <p:cNvSpPr/>
          <p:nvPr/>
        </p:nvSpPr>
        <p:spPr>
          <a:xfrm>
            <a:off x="318018" y="2753723"/>
            <a:ext cx="4446334" cy="46784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x_dm.shape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</a:rPr>
              <a:t>データの配列構造を出力</a:t>
            </a:r>
            <a:endParaRPr lang="en" altLang="ja-JP" sz="18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68B0BCB-F379-45EA-3797-E045E80DE193}"/>
              </a:ext>
            </a:extLst>
          </p:cNvPr>
          <p:cNvSpPr txBox="1"/>
          <p:nvPr/>
        </p:nvSpPr>
        <p:spPr>
          <a:xfrm>
            <a:off x="876863" y="3300180"/>
            <a:ext cx="2470157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(442,10)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B3DCAA6-4D1D-6924-5319-2FE7D7073A93}"/>
              </a:ext>
            </a:extLst>
          </p:cNvPr>
          <p:cNvSpPr/>
          <p:nvPr/>
        </p:nvSpPr>
        <p:spPr>
          <a:xfrm>
            <a:off x="318018" y="3858828"/>
            <a:ext cx="4137787" cy="46784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type(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r>
              <a:rPr lang="en" altLang="ja-JP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</a:rPr>
              <a:t>データの型を出力</a:t>
            </a:r>
            <a:endParaRPr lang="en" altLang="ja-JP" sz="18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79A780-1FB1-6FFD-7ABE-C6922216C67B}"/>
              </a:ext>
            </a:extLst>
          </p:cNvPr>
          <p:cNvSpPr txBox="1"/>
          <p:nvPr/>
        </p:nvSpPr>
        <p:spPr>
          <a:xfrm>
            <a:off x="876864" y="4330808"/>
            <a:ext cx="3887488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pandas.core.frame.DataFrame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5AF32F-DBC7-72ED-BBA9-0DAB3CAC8800}"/>
              </a:ext>
            </a:extLst>
          </p:cNvPr>
          <p:cNvSpPr txBox="1"/>
          <p:nvPr/>
        </p:nvSpPr>
        <p:spPr>
          <a:xfrm>
            <a:off x="1953929" y="3399165"/>
            <a:ext cx="32220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442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×10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列の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次元配列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行列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3F2DD80F-C85C-686F-D16B-8E071595AB9B}"/>
              </a:ext>
            </a:extLst>
          </p:cNvPr>
          <p:cNvSpPr/>
          <p:nvPr/>
        </p:nvSpPr>
        <p:spPr>
          <a:xfrm>
            <a:off x="438553" y="3394150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E87E4317-2AF3-76C9-553E-9CFAF3878610}"/>
              </a:ext>
            </a:extLst>
          </p:cNvPr>
          <p:cNvSpPr/>
          <p:nvPr/>
        </p:nvSpPr>
        <p:spPr>
          <a:xfrm>
            <a:off x="492631" y="4382298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AF42627-6CB4-708F-7BE1-555B8C1738BA}"/>
              </a:ext>
            </a:extLst>
          </p:cNvPr>
          <p:cNvSpPr/>
          <p:nvPr/>
        </p:nvSpPr>
        <p:spPr>
          <a:xfrm>
            <a:off x="3213329" y="4431350"/>
            <a:ext cx="1470104" cy="279721"/>
          </a:xfrm>
          <a:prstGeom prst="rect">
            <a:avLst/>
          </a:prstGeom>
          <a:noFill/>
          <a:ln w="222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9FC8E541-D8FA-28DF-276D-5EC15C0F6C95}"/>
              </a:ext>
            </a:extLst>
          </p:cNvPr>
          <p:cNvSpPr/>
          <p:nvPr/>
        </p:nvSpPr>
        <p:spPr>
          <a:xfrm rot="5400000">
            <a:off x="7148250" y="2285315"/>
            <a:ext cx="53244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22" name="図 2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5251E2B-3FC0-52A6-5AF0-9D14ED470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9" t="49596" r="3669" b="23524"/>
          <a:stretch/>
        </p:blipFill>
        <p:spPr>
          <a:xfrm>
            <a:off x="5250229" y="2917525"/>
            <a:ext cx="3804777" cy="136707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E2AE71A-3AAC-5292-0CF8-E26D3292021D}"/>
              </a:ext>
            </a:extLst>
          </p:cNvPr>
          <p:cNvSpPr txBox="1"/>
          <p:nvPr/>
        </p:nvSpPr>
        <p:spPr>
          <a:xfrm>
            <a:off x="241697" y="1089320"/>
            <a:ext cx="4693594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8-7 </a:t>
            </a:r>
            <a:r>
              <a:rPr lang="en-US" altLang="ja-JP" sz="1800" b="1" dirty="0">
                <a:solidFill>
                  <a:srgbClr val="0070C0"/>
                </a:solidFill>
              </a:rPr>
              <a:t>x(</a:t>
            </a:r>
            <a:r>
              <a:rPr lang="ja-JP" altLang="en-US" sz="1800" b="1">
                <a:solidFill>
                  <a:srgbClr val="0070C0"/>
                </a:solidFill>
              </a:rPr>
              <a:t>特徴量データ）のデータを作成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11772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D2071DA-F22A-11F5-45CC-0EDB7622F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40271" r="4887" b="18873"/>
          <a:stretch/>
        </p:blipFill>
        <p:spPr>
          <a:xfrm>
            <a:off x="108553" y="2741803"/>
            <a:ext cx="8694505" cy="2329692"/>
          </a:xfrm>
          <a:prstGeom prst="rect">
            <a:avLst/>
          </a:prstGeom>
        </p:spPr>
      </p:pic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550720" y="1486329"/>
            <a:ext cx="4654768" cy="453183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72000" rIns="108000" bIns="72000" numCol="1" spcCol="38100" rtlCol="0" anchor="ctr">
            <a:spAutoFit/>
          </a:bodyPr>
          <a:lstStyle/>
          <a:p>
            <a:pPr indent="217289" algn="l"/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x_dm.describe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6E62C43-8A75-F965-14F7-986766F29E89}"/>
              </a:ext>
            </a:extLst>
          </p:cNvPr>
          <p:cNvSpPr/>
          <p:nvPr/>
        </p:nvSpPr>
        <p:spPr>
          <a:xfrm>
            <a:off x="619432" y="2723848"/>
            <a:ext cx="8188310" cy="2304000"/>
          </a:xfrm>
          <a:prstGeom prst="rect">
            <a:avLst/>
          </a:prstGeom>
          <a:noFill/>
          <a:ln w="2222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930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8B5B866-2CBE-92AE-9554-A087C2CFC2E5}"/>
              </a:ext>
            </a:extLst>
          </p:cNvPr>
          <p:cNvSpPr txBox="1"/>
          <p:nvPr/>
        </p:nvSpPr>
        <p:spPr>
          <a:xfrm>
            <a:off x="928187" y="2456218"/>
            <a:ext cx="480060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>
                <a:solidFill>
                  <a:srgbClr val="FF9300"/>
                </a:solidFill>
              </a:rPr>
              <a:t>年齢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996F072-46F7-BEBB-5591-E52A210BBD8B}"/>
              </a:ext>
            </a:extLst>
          </p:cNvPr>
          <p:cNvSpPr txBox="1"/>
          <p:nvPr/>
        </p:nvSpPr>
        <p:spPr>
          <a:xfrm>
            <a:off x="1696622" y="2454048"/>
            <a:ext cx="480060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>
                <a:solidFill>
                  <a:srgbClr val="FF9300"/>
                </a:solidFill>
              </a:rPr>
              <a:t>性別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8E9484-0A84-3D10-2F9F-931DF022E269}"/>
              </a:ext>
            </a:extLst>
          </p:cNvPr>
          <p:cNvSpPr txBox="1"/>
          <p:nvPr/>
        </p:nvSpPr>
        <p:spPr>
          <a:xfrm>
            <a:off x="2398044" y="2464533"/>
            <a:ext cx="480060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 dirty="0">
                <a:solidFill>
                  <a:srgbClr val="FF9300"/>
                </a:solidFill>
              </a:rPr>
              <a:t>BMI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286741-D9FB-CDE8-C508-A5532414E0DE}"/>
              </a:ext>
            </a:extLst>
          </p:cNvPr>
          <p:cNvSpPr txBox="1"/>
          <p:nvPr/>
        </p:nvSpPr>
        <p:spPr>
          <a:xfrm>
            <a:off x="3083240" y="2457455"/>
            <a:ext cx="843348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>
                <a:solidFill>
                  <a:srgbClr val="FF9300"/>
                </a:solidFill>
              </a:rPr>
              <a:t>平均血圧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B9E7E1D-A717-B7E6-667A-9A7181CC61BC}"/>
              </a:ext>
            </a:extLst>
          </p:cNvPr>
          <p:cNvSpPr txBox="1"/>
          <p:nvPr/>
        </p:nvSpPr>
        <p:spPr>
          <a:xfrm>
            <a:off x="3867901" y="2079982"/>
            <a:ext cx="1114473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 dirty="0">
                <a:solidFill>
                  <a:srgbClr val="FF9300"/>
                </a:solidFill>
              </a:rPr>
              <a:t>TC</a:t>
            </a:r>
          </a:p>
          <a:p>
            <a:r>
              <a:rPr lang="en-US" altLang="ja-JP" sz="1200" dirty="0">
                <a:solidFill>
                  <a:srgbClr val="FF9300"/>
                </a:solidFill>
              </a:rPr>
              <a:t>(</a:t>
            </a:r>
            <a:r>
              <a:rPr lang="ja-JP" altLang="en-US" sz="1200">
                <a:solidFill>
                  <a:srgbClr val="FF9300"/>
                </a:solidFill>
              </a:rPr>
              <a:t>総コレステロール値</a:t>
            </a:r>
            <a:r>
              <a:rPr lang="en-US" altLang="ja-JP" sz="1200" dirty="0">
                <a:solidFill>
                  <a:srgbClr val="FF9300"/>
                </a:solidFill>
              </a:rPr>
              <a:t>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89D4F14-C282-140D-A0A0-D16A667E3661}"/>
              </a:ext>
            </a:extLst>
          </p:cNvPr>
          <p:cNvSpPr txBox="1"/>
          <p:nvPr/>
        </p:nvSpPr>
        <p:spPr>
          <a:xfrm>
            <a:off x="4792162" y="2077246"/>
            <a:ext cx="991657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 dirty="0">
                <a:solidFill>
                  <a:srgbClr val="FF9300"/>
                </a:solidFill>
              </a:rPr>
              <a:t>LDL</a:t>
            </a:r>
          </a:p>
          <a:p>
            <a:r>
              <a:rPr lang="en-US" altLang="ja-JP" sz="1200" dirty="0">
                <a:solidFill>
                  <a:srgbClr val="FF9300"/>
                </a:solidFill>
              </a:rPr>
              <a:t>(</a:t>
            </a:r>
            <a:r>
              <a:rPr lang="ja-JP" altLang="en-US" sz="1200">
                <a:solidFill>
                  <a:srgbClr val="FF9300"/>
                </a:solidFill>
              </a:rPr>
              <a:t>悪玉コレステロール</a:t>
            </a:r>
            <a:r>
              <a:rPr lang="en-US" altLang="ja-JP" sz="1200" dirty="0">
                <a:solidFill>
                  <a:srgbClr val="FF9300"/>
                </a:solidFill>
              </a:rPr>
              <a:t>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5CB440F-7729-1533-FFDA-A3219CC3628E}"/>
              </a:ext>
            </a:extLst>
          </p:cNvPr>
          <p:cNvSpPr txBox="1"/>
          <p:nvPr/>
        </p:nvSpPr>
        <p:spPr>
          <a:xfrm>
            <a:off x="5617807" y="2084716"/>
            <a:ext cx="963161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 dirty="0">
                <a:solidFill>
                  <a:srgbClr val="FF9300"/>
                </a:solidFill>
              </a:rPr>
              <a:t>HDL</a:t>
            </a:r>
          </a:p>
          <a:p>
            <a:r>
              <a:rPr lang="en-US" altLang="ja-JP" sz="1200" dirty="0">
                <a:solidFill>
                  <a:srgbClr val="FF9300"/>
                </a:solidFill>
              </a:rPr>
              <a:t>(</a:t>
            </a:r>
            <a:r>
              <a:rPr lang="ja-JP" altLang="en-US" sz="1200">
                <a:solidFill>
                  <a:srgbClr val="FF9300"/>
                </a:solidFill>
              </a:rPr>
              <a:t>悪玉コレステロール</a:t>
            </a:r>
            <a:r>
              <a:rPr lang="en-US" altLang="ja-JP" sz="1200" dirty="0">
                <a:solidFill>
                  <a:srgbClr val="FF9300"/>
                </a:solidFill>
              </a:rPr>
              <a:t>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5E7909B-9AF0-CC62-17C3-5A5C9974DB85}"/>
              </a:ext>
            </a:extLst>
          </p:cNvPr>
          <p:cNvSpPr txBox="1"/>
          <p:nvPr/>
        </p:nvSpPr>
        <p:spPr>
          <a:xfrm>
            <a:off x="6452298" y="2203324"/>
            <a:ext cx="829943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 dirty="0">
                <a:solidFill>
                  <a:srgbClr val="FF9300"/>
                </a:solidFill>
              </a:rPr>
              <a:t>TCH</a:t>
            </a:r>
          </a:p>
          <a:p>
            <a:r>
              <a:rPr lang="en-US" altLang="ja-JP" sz="1200" dirty="0">
                <a:solidFill>
                  <a:srgbClr val="FF9300"/>
                </a:solidFill>
              </a:rPr>
              <a:t>(TC/HDL)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2DE614-332C-89A9-C831-0D800B672C2A}"/>
              </a:ext>
            </a:extLst>
          </p:cNvPr>
          <p:cNvSpPr txBox="1"/>
          <p:nvPr/>
        </p:nvSpPr>
        <p:spPr>
          <a:xfrm>
            <a:off x="7265290" y="1937174"/>
            <a:ext cx="829943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 dirty="0">
                <a:solidFill>
                  <a:srgbClr val="FF9300"/>
                </a:solidFill>
              </a:rPr>
              <a:t>LTG</a:t>
            </a:r>
          </a:p>
          <a:p>
            <a:r>
              <a:rPr lang="en-US" altLang="ja-JP" sz="1200" dirty="0">
                <a:solidFill>
                  <a:srgbClr val="FF9300"/>
                </a:solidFill>
              </a:rPr>
              <a:t>(</a:t>
            </a:r>
            <a:r>
              <a:rPr lang="ja-JP" altLang="en-US" sz="1200">
                <a:solidFill>
                  <a:srgbClr val="FF9300"/>
                </a:solidFill>
              </a:rPr>
              <a:t>血液中の中性脂肪値の対数</a:t>
            </a:r>
            <a:r>
              <a:rPr lang="en-US" altLang="ja-JP" sz="1200" dirty="0">
                <a:solidFill>
                  <a:srgbClr val="FF9300"/>
                </a:solidFill>
              </a:rPr>
              <a:t>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3EE6C72-2C9D-A04B-0E25-A89DD848FC51}"/>
              </a:ext>
            </a:extLst>
          </p:cNvPr>
          <p:cNvSpPr txBox="1"/>
          <p:nvPr/>
        </p:nvSpPr>
        <p:spPr>
          <a:xfrm>
            <a:off x="8071432" y="2232328"/>
            <a:ext cx="829943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200" dirty="0">
                <a:solidFill>
                  <a:srgbClr val="FF9300"/>
                </a:solidFill>
              </a:rPr>
              <a:t>GLU</a:t>
            </a:r>
          </a:p>
          <a:p>
            <a:r>
              <a:rPr lang="en-US" altLang="ja-JP" sz="1200" dirty="0">
                <a:solidFill>
                  <a:srgbClr val="FF9300"/>
                </a:solidFill>
              </a:rPr>
              <a:t>(</a:t>
            </a:r>
            <a:r>
              <a:rPr lang="ja-JP" altLang="en-US" sz="1200">
                <a:solidFill>
                  <a:srgbClr val="FF9300"/>
                </a:solidFill>
              </a:rPr>
              <a:t>血糖値</a:t>
            </a:r>
            <a:r>
              <a:rPr lang="en-US" altLang="ja-JP" sz="1200" dirty="0">
                <a:solidFill>
                  <a:srgbClr val="FF9300"/>
                </a:solidFill>
              </a:rPr>
              <a:t>)</a:t>
            </a:r>
            <a:endParaRPr lang="ja-JP" altLang="en-US" sz="1200">
              <a:solidFill>
                <a:srgbClr val="FF9300"/>
              </a:solidFill>
            </a:endParaRPr>
          </a:p>
        </p:txBody>
      </p:sp>
      <p:sp>
        <p:nvSpPr>
          <p:cNvPr id="4" name="①学習モデルの選択…">
            <a:extLst>
              <a:ext uri="{FF2B5EF4-FFF2-40B4-BE49-F238E27FC236}">
                <a16:creationId xmlns:a16="http://schemas.microsoft.com/office/drawing/2014/main" id="{F5640A32-CEFB-18BB-5E4D-26C16B3C1186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E05605BC-83CA-F3CC-CD2F-8239E2B3FE0E}"/>
              </a:ext>
            </a:extLst>
          </p:cNvPr>
          <p:cNvSpPr txBox="1"/>
          <p:nvPr/>
        </p:nvSpPr>
        <p:spPr>
          <a:xfrm>
            <a:off x="-1" y="530954"/>
            <a:ext cx="4188543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</a:t>
            </a:r>
            <a:r>
              <a:rPr lang="en-US" altLang="ja-JP" sz="2000" dirty="0"/>
              <a:t>x(</a:t>
            </a:r>
            <a:r>
              <a:rPr lang="ja-JP" altLang="en-US" sz="2000"/>
              <a:t>特徴量データ）の記述</a:t>
            </a:r>
            <a:endParaRPr lang="en-US" altLang="ja-JP" sz="2000" dirty="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3A021CC0-EEEE-BB4F-AA62-7EBBB0F88A69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D2FF9D6-C8C3-3E71-AF8F-7F69C575B3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F890AF-8902-F37E-1222-F2BB25E13F07}"/>
              </a:ext>
            </a:extLst>
          </p:cNvPr>
          <p:cNvSpPr txBox="1"/>
          <p:nvPr/>
        </p:nvSpPr>
        <p:spPr>
          <a:xfrm>
            <a:off x="233284" y="1119859"/>
            <a:ext cx="4191853" cy="592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8-8 </a:t>
            </a:r>
            <a:r>
              <a:rPr lang="en-US" altLang="ja-JP" sz="1800" b="1" dirty="0" err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x</a:t>
            </a:r>
            <a:r>
              <a:rPr lang="en-US" altLang="ja-JP" sz="1800" dirty="0" err="1">
                <a:solidFill>
                  <a:srgbClr val="0070C0"/>
                </a:solidFill>
              </a:rPr>
              <a:t>_dm</a:t>
            </a:r>
            <a:r>
              <a:rPr lang="ja-JP" altLang="en-US" sz="1800">
                <a:solidFill>
                  <a:srgbClr val="0070C0"/>
                </a:solidFill>
              </a:rPr>
              <a:t>の記述統計値を調べる</a:t>
            </a:r>
            <a:endParaRPr lang="en-US" altLang="ja-JP" sz="1800" dirty="0">
              <a:solidFill>
                <a:srgbClr val="0070C0"/>
              </a:solidFill>
            </a:endParaRPr>
          </a:p>
          <a:p>
            <a:endParaRPr lang="ja-JP" altLang="en-US" sz="1800" b="1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9501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EA568B1-1E43-D1FC-ED77-3D38111DD6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40271" r="4887" b="18873"/>
          <a:stretch/>
        </p:blipFill>
        <p:spPr>
          <a:xfrm>
            <a:off x="172557" y="3259406"/>
            <a:ext cx="6314613" cy="1692000"/>
          </a:xfrm>
          <a:prstGeom prst="rect">
            <a:avLst/>
          </a:prstGeom>
        </p:spPr>
      </p:pic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32408" y="1264343"/>
            <a:ext cx="5425366" cy="760959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72000" rIns="0" bIns="72000" numCol="1" spcCol="38100" rtlCol="0" anchor="ctr">
            <a:spAutoFit/>
          </a:bodyPr>
          <a:lstStyle/>
          <a:p>
            <a:pPr marL="122039" indent="13692" algn="l"/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bmi</a:t>
            </a:r>
            <a:r>
              <a:rPr lang="en" altLang="ja-JP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]</a:t>
            </a:r>
          </a:p>
          <a:p>
            <a:pPr marL="122039" indent="13692" algn="l"/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endParaRPr lang="en" altLang="ja-JP" sz="2000" b="1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843B7D-275B-1930-CD03-CDC368C53AAE}"/>
              </a:ext>
            </a:extLst>
          </p:cNvPr>
          <p:cNvSpPr txBox="1"/>
          <p:nvPr/>
        </p:nvSpPr>
        <p:spPr>
          <a:xfrm>
            <a:off x="126609" y="1884094"/>
            <a:ext cx="6007350" cy="777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endParaRPr lang="en-US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algn="l"/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特徴量を一つだけにして単回帰を行いたいので、</a:t>
            </a:r>
            <a:r>
              <a:rPr lang="en-US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x_dm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の</a:t>
            </a:r>
            <a:r>
              <a:rPr lang="en-US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bmi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を回帰に入れる変数に選択し、</a:t>
            </a:r>
            <a:r>
              <a:rPr lang="en-US" altLang="ja-JP" sz="1600" b="1" dirty="0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bmi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だけのデータを作成する</a:t>
            </a:r>
            <a:endParaRPr lang="en-US" altLang="ja-JP" sz="1600" b="1" dirty="0">
              <a:solidFill>
                <a:schemeClr val="tx1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6E62C43-8A75-F965-14F7-986766F29E89}"/>
              </a:ext>
            </a:extLst>
          </p:cNvPr>
          <p:cNvSpPr/>
          <p:nvPr/>
        </p:nvSpPr>
        <p:spPr>
          <a:xfrm>
            <a:off x="1693602" y="3228031"/>
            <a:ext cx="720000" cy="1692000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5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①学習モデルの選択…">
            <a:extLst>
              <a:ext uri="{FF2B5EF4-FFF2-40B4-BE49-F238E27FC236}">
                <a16:creationId xmlns:a16="http://schemas.microsoft.com/office/drawing/2014/main" id="{E2F296F3-90B8-D3B6-C232-554133E6CBC1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/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/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/>
              <a:t>STEP4：傾きと切片</a:t>
            </a:r>
            <a:r>
              <a:rPr lang="ja-JP" altLang="en-US" sz="1200"/>
              <a:t>を求める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12" name="①学習モデルの選択(今回は線形回帰)…">
            <a:extLst>
              <a:ext uri="{FF2B5EF4-FFF2-40B4-BE49-F238E27FC236}">
                <a16:creationId xmlns:a16="http://schemas.microsoft.com/office/drawing/2014/main" id="{65881C97-5617-ED26-04DE-D6B055A151DF}"/>
              </a:ext>
            </a:extLst>
          </p:cNvPr>
          <p:cNvSpPr txBox="1"/>
          <p:nvPr/>
        </p:nvSpPr>
        <p:spPr>
          <a:xfrm>
            <a:off x="-1" y="530954"/>
            <a:ext cx="4188543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STEP1：</a:t>
            </a:r>
            <a:r>
              <a:rPr lang="en-US" altLang="ja-JP" sz="2000" dirty="0"/>
              <a:t>x(</a:t>
            </a:r>
            <a:r>
              <a:rPr lang="ja-JP" altLang="en-US" sz="2000"/>
              <a:t>特徴量データ）の整形</a:t>
            </a:r>
            <a:endParaRPr lang="en-US" altLang="ja-JP" sz="2000" dirty="0"/>
          </a:p>
        </p:txBody>
      </p:sp>
      <p:sp>
        <p:nvSpPr>
          <p:cNvPr id="3" name="線形回帰で88歳の歯周病の歯の本数を予測する">
            <a:extLst>
              <a:ext uri="{FF2B5EF4-FFF2-40B4-BE49-F238E27FC236}">
                <a16:creationId xmlns:a16="http://schemas.microsoft.com/office/drawing/2014/main" id="{0F4B8E8B-B6B0-3B5B-1057-DA40CA77AF29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8DC292-821F-D61E-0142-B3ACD296F9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37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755077-2416-15A1-2ABD-94693518F360}"/>
              </a:ext>
            </a:extLst>
          </p:cNvPr>
          <p:cNvSpPr txBox="1"/>
          <p:nvPr/>
        </p:nvSpPr>
        <p:spPr>
          <a:xfrm>
            <a:off x="929559" y="2700519"/>
            <a:ext cx="385361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二重カッコ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[[]]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で列名を指定する</a:t>
            </a:r>
          </a:p>
        </p:txBody>
      </p:sp>
      <p:pic>
        <p:nvPicPr>
          <p:cNvPr id="13" name="図 1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8DAA843F-8CA3-6541-713E-BE5B75A1E3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9056" y="1351908"/>
            <a:ext cx="1514730" cy="3763776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709E0817-BDD7-4003-3F5B-3F13DA053507}"/>
              </a:ext>
            </a:extLst>
          </p:cNvPr>
          <p:cNvSpPr/>
          <p:nvPr/>
        </p:nvSpPr>
        <p:spPr>
          <a:xfrm>
            <a:off x="5948746" y="1560753"/>
            <a:ext cx="829535" cy="474481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541B558-A5B5-7D56-1BF6-24541146B349}"/>
              </a:ext>
            </a:extLst>
          </p:cNvPr>
          <p:cNvSpPr txBox="1"/>
          <p:nvPr/>
        </p:nvSpPr>
        <p:spPr>
          <a:xfrm>
            <a:off x="90636" y="948872"/>
            <a:ext cx="4191853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8-9 </a:t>
            </a:r>
            <a:r>
              <a:rPr lang="en-US" altLang="ja-JP" sz="1800" b="1" dirty="0" err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x</a:t>
            </a:r>
            <a:r>
              <a:rPr lang="en-US" altLang="ja-JP" sz="1800" dirty="0" err="1">
                <a:solidFill>
                  <a:srgbClr val="0070C0"/>
                </a:solidFill>
              </a:rPr>
              <a:t>_dm</a:t>
            </a:r>
            <a:r>
              <a:rPr lang="ja-JP" altLang="en-US" sz="1800">
                <a:solidFill>
                  <a:srgbClr val="0070C0"/>
                </a:solidFill>
              </a:rPr>
              <a:t>から</a:t>
            </a:r>
            <a:r>
              <a:rPr lang="en-US" altLang="ja-JP" sz="1800" dirty="0" err="1">
                <a:solidFill>
                  <a:srgbClr val="0070C0"/>
                </a:solidFill>
              </a:rPr>
              <a:t>bmi</a:t>
            </a:r>
            <a:r>
              <a:rPr lang="ja-JP" altLang="en-US" sz="1800">
                <a:solidFill>
                  <a:srgbClr val="0070C0"/>
                </a:solidFill>
              </a:rPr>
              <a:t>列だけを抽出</a:t>
            </a:r>
            <a:endParaRPr lang="en-US" altLang="ja-JP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0666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534" name="①学習モデルの選択…"/>
          <p:cNvSpPr txBox="1"/>
          <p:nvPr/>
        </p:nvSpPr>
        <p:spPr>
          <a:xfrm>
            <a:off x="562190" y="1970118"/>
            <a:ext cx="3695016" cy="346249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22039" indent="13692" algn="l"/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bmi</a:t>
            </a:r>
            <a:r>
              <a:rPr lang="en" altLang="ja-JP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2000" b="1" dirty="0">
                <a:solidFill>
                  <a:srgbClr val="00B050"/>
                </a:solidFill>
                <a:latin typeface="Courier New" panose="02070309020205020404" pitchFamily="49" charset="0"/>
              </a:rPr>
              <a:t>]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535" name="x = setosa['がく片の長さ']…"/>
          <p:cNvSpPr txBox="1"/>
          <p:nvPr/>
        </p:nvSpPr>
        <p:spPr>
          <a:xfrm>
            <a:off x="5332539" y="1939076"/>
            <a:ext cx="38537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l">
              <a:defRPr sz="4700">
                <a:latin typeface="+mn-lt"/>
                <a:ea typeface="+mn-ea"/>
                <a:cs typeface="+mn-cs"/>
                <a:sym typeface="ヒラギノ角ゴ ProN W3"/>
              </a:defRPr>
            </a:pPr>
            <a:endParaRPr lang="en" altLang="ja-JP" sz="18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6) ロジスティック回帰でアヤメを分類する">
            <a:extLst>
              <a:ext uri="{FF2B5EF4-FFF2-40B4-BE49-F238E27FC236}">
                <a16:creationId xmlns:a16="http://schemas.microsoft.com/office/drawing/2014/main" id="{04D6D5C8-B386-42D9-A573-B1A45A7812EC}"/>
              </a:ext>
            </a:extLst>
          </p:cNvPr>
          <p:cNvSpPr txBox="1"/>
          <p:nvPr/>
        </p:nvSpPr>
        <p:spPr>
          <a:xfrm>
            <a:off x="4139108" y="74734"/>
            <a:ext cx="865783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400"/>
              <a:t>配列</a:t>
            </a:r>
            <a:endParaRPr sz="24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B3A7E0E-BC10-E8B6-FB77-EB6844942684}"/>
              </a:ext>
            </a:extLst>
          </p:cNvPr>
          <p:cNvSpPr txBox="1"/>
          <p:nvPr/>
        </p:nvSpPr>
        <p:spPr>
          <a:xfrm>
            <a:off x="6840964" y="-6071"/>
            <a:ext cx="230031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4</a:t>
            </a: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の復習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9AD675-5825-BEE7-58B7-59BD903B4D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38</a:t>
            </a:fld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48F9EA-0A9A-29D4-4F7E-A949A28BD463}"/>
              </a:ext>
            </a:extLst>
          </p:cNvPr>
          <p:cNvSpPr/>
          <p:nvPr/>
        </p:nvSpPr>
        <p:spPr>
          <a:xfrm>
            <a:off x="133026" y="2694468"/>
            <a:ext cx="4308390" cy="46784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x_bmi.shape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データの配列構造を出力</a:t>
            </a:r>
            <a:endParaRPr lang="en" altLang="ja-JP" sz="16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930B99-2799-1406-510B-57E8274F8634}"/>
              </a:ext>
            </a:extLst>
          </p:cNvPr>
          <p:cNvSpPr txBox="1"/>
          <p:nvPr/>
        </p:nvSpPr>
        <p:spPr>
          <a:xfrm>
            <a:off x="553239" y="3175887"/>
            <a:ext cx="2470157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(442,1)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7716B5-AEB6-B6A3-CEC5-9F6F1CA351D8}"/>
              </a:ext>
            </a:extLst>
          </p:cNvPr>
          <p:cNvSpPr/>
          <p:nvPr/>
        </p:nvSpPr>
        <p:spPr>
          <a:xfrm>
            <a:off x="191018" y="3889879"/>
            <a:ext cx="4137787" cy="46784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type(</a:t>
            </a:r>
            <a:r>
              <a:rPr lang="en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r>
              <a:rPr lang="en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データの型を出力</a:t>
            </a:r>
            <a:endParaRPr lang="en" altLang="ja-JP" sz="16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8E0D7B6-F9C0-37D7-77FD-9EAD01C0EBC9}"/>
              </a:ext>
            </a:extLst>
          </p:cNvPr>
          <p:cNvSpPr txBox="1"/>
          <p:nvPr/>
        </p:nvSpPr>
        <p:spPr>
          <a:xfrm>
            <a:off x="573170" y="4351416"/>
            <a:ext cx="3951725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pandas.core</a:t>
            </a: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altLang="ja-JP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frame.DataFrame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F263F55-994F-377E-831D-4E3FA5A8578B}"/>
              </a:ext>
            </a:extLst>
          </p:cNvPr>
          <p:cNvSpPr txBox="1"/>
          <p:nvPr/>
        </p:nvSpPr>
        <p:spPr>
          <a:xfrm>
            <a:off x="1423245" y="3260101"/>
            <a:ext cx="307616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442</a:t>
            </a:r>
            <a:r>
              <a:rPr lang="ja-JP" altLang="en-US" sz="1600">
                <a:solidFill>
                  <a:srgbClr val="002060"/>
                </a:solidFill>
              </a:rPr>
              <a:t>行</a:t>
            </a:r>
            <a:r>
              <a:rPr lang="en-US" altLang="ja-JP" sz="1600" dirty="0">
                <a:solidFill>
                  <a:srgbClr val="002060"/>
                </a:solidFill>
              </a:rPr>
              <a:t>×1</a:t>
            </a:r>
            <a:r>
              <a:rPr lang="ja-JP" altLang="en-US" sz="1600">
                <a:solidFill>
                  <a:srgbClr val="002060"/>
                </a:solidFill>
              </a:rPr>
              <a:t>列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</a:t>
            </a:r>
            <a:r>
              <a:rPr lang="en-US" altLang="ja-JP" sz="1600" dirty="0">
                <a:solidFill>
                  <a:srgbClr val="002060"/>
                </a:solidFill>
              </a:rPr>
              <a:t>2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次元配列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行列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EC247FE4-2481-E36C-2A39-CD1090DD2891}"/>
              </a:ext>
            </a:extLst>
          </p:cNvPr>
          <p:cNvSpPr/>
          <p:nvPr/>
        </p:nvSpPr>
        <p:spPr>
          <a:xfrm>
            <a:off x="186485" y="3260101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972CC4A-F64A-3CED-FEB0-06451C53F29E}"/>
              </a:ext>
            </a:extLst>
          </p:cNvPr>
          <p:cNvSpPr/>
          <p:nvPr/>
        </p:nvSpPr>
        <p:spPr>
          <a:xfrm>
            <a:off x="190294" y="4432659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73DF7FB-7EA5-C9AA-04B8-E34660DDCCAD}"/>
              </a:ext>
            </a:extLst>
          </p:cNvPr>
          <p:cNvSpPr/>
          <p:nvPr/>
        </p:nvSpPr>
        <p:spPr>
          <a:xfrm>
            <a:off x="2888383" y="4413349"/>
            <a:ext cx="1444627" cy="351050"/>
          </a:xfrm>
          <a:prstGeom prst="rect">
            <a:avLst/>
          </a:prstGeom>
          <a:noFill/>
          <a:ln w="222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E20CC33-D9B6-4524-7085-4732CA1C4B79}"/>
              </a:ext>
            </a:extLst>
          </p:cNvPr>
          <p:cNvSpPr txBox="1"/>
          <p:nvPr/>
        </p:nvSpPr>
        <p:spPr>
          <a:xfrm>
            <a:off x="1748334" y="744605"/>
            <a:ext cx="564257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データフレーム型から列を取り出す方法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35FDE9-C74D-5CE0-168E-980B95489933}"/>
              </a:ext>
            </a:extLst>
          </p:cNvPr>
          <p:cNvSpPr txBox="1"/>
          <p:nvPr/>
        </p:nvSpPr>
        <p:spPr>
          <a:xfrm>
            <a:off x="5058201" y="1819088"/>
            <a:ext cx="466540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55575" algn="l">
              <a:defRPr sz="47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x_bmi1 =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x_dm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bmi</a:t>
            </a:r>
            <a:r>
              <a:rPr lang="en" altLang="ja-JP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]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3DA7244-8114-CE2E-3C0F-FFDC35ED281E}"/>
              </a:ext>
            </a:extLst>
          </p:cNvPr>
          <p:cNvCxnSpPr>
            <a:cxnSpLocks/>
          </p:cNvCxnSpPr>
          <p:nvPr/>
        </p:nvCxnSpPr>
        <p:spPr>
          <a:xfrm flipH="1">
            <a:off x="2743200" y="1207271"/>
            <a:ext cx="993469" cy="63257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5985897-0008-50AD-9533-56E064E165D5}"/>
              </a:ext>
            </a:extLst>
          </p:cNvPr>
          <p:cNvSpPr txBox="1"/>
          <p:nvPr/>
        </p:nvSpPr>
        <p:spPr>
          <a:xfrm>
            <a:off x="1207714" y="1309983"/>
            <a:ext cx="18594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二重の角括弧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[[]]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D03EF31-A9E4-B826-13F3-8543905F03BE}"/>
              </a:ext>
            </a:extLst>
          </p:cNvPr>
          <p:cNvCxnSpPr>
            <a:cxnSpLocks/>
          </p:cNvCxnSpPr>
          <p:nvPr/>
        </p:nvCxnSpPr>
        <p:spPr>
          <a:xfrm>
            <a:off x="5272155" y="1202951"/>
            <a:ext cx="1158142" cy="63689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CB2E9D2-D34B-D29A-6C1C-5019DFF0BB3F}"/>
              </a:ext>
            </a:extLst>
          </p:cNvPr>
          <p:cNvSpPr txBox="1"/>
          <p:nvPr/>
        </p:nvSpPr>
        <p:spPr>
          <a:xfrm>
            <a:off x="6310442" y="1316352"/>
            <a:ext cx="16735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/>
              <a:t>一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重の角括弧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[]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2E9EBC-643D-3A2E-C920-2695CC415A13}"/>
              </a:ext>
            </a:extLst>
          </p:cNvPr>
          <p:cNvSpPr/>
          <p:nvPr/>
        </p:nvSpPr>
        <p:spPr>
          <a:xfrm>
            <a:off x="4623749" y="2696417"/>
            <a:ext cx="4447693" cy="46784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x_bmi1.shape </a:t>
            </a:r>
            <a:r>
              <a:rPr lang="en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データの配列構造を出力</a:t>
            </a:r>
            <a:endParaRPr lang="en" altLang="ja-JP" sz="16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D452A88-3AB2-C674-08A8-FE2DB46F8746}"/>
              </a:ext>
            </a:extLst>
          </p:cNvPr>
          <p:cNvSpPr txBox="1"/>
          <p:nvPr/>
        </p:nvSpPr>
        <p:spPr>
          <a:xfrm>
            <a:off x="4989293" y="3175887"/>
            <a:ext cx="2470157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(442,)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6E6B7B0-E726-E78C-AA86-47EC14052906}"/>
              </a:ext>
            </a:extLst>
          </p:cNvPr>
          <p:cNvSpPr/>
          <p:nvPr/>
        </p:nvSpPr>
        <p:spPr>
          <a:xfrm>
            <a:off x="4645070" y="3853698"/>
            <a:ext cx="4137787" cy="467845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00" tIns="94500" rIns="108000" bIns="94500" numCol="1" spcCol="38100" rtlCol="0" anchor="ctr">
            <a:spAutoFit/>
          </a:bodyPr>
          <a:lstStyle/>
          <a:p>
            <a:pPr marL="155972" indent="-20241" algn="l"/>
            <a:r>
              <a:rPr lang="en" altLang="ja-JP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type(x_bmi1)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r>
              <a:rPr lang="en" altLang="ja-JP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#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データの型を出力</a:t>
            </a:r>
            <a:endParaRPr lang="en" altLang="ja-JP" sz="16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BD76A59-3A68-1801-1D28-1FF000ABC4F4}"/>
              </a:ext>
            </a:extLst>
          </p:cNvPr>
          <p:cNvSpPr txBox="1"/>
          <p:nvPr/>
        </p:nvSpPr>
        <p:spPr>
          <a:xfrm>
            <a:off x="5044347" y="4356175"/>
            <a:ext cx="3825169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pandas.core.series</a:t>
            </a:r>
            <a:r>
              <a:rPr lang="en" altLang="ja-JP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.Series</a:t>
            </a:r>
            <a:endParaRPr lang="en-US" altLang="ja-JP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E1C792A-4AFF-872E-7BA9-E8BA8E38664C}"/>
              </a:ext>
            </a:extLst>
          </p:cNvPr>
          <p:cNvSpPr txBox="1"/>
          <p:nvPr/>
        </p:nvSpPr>
        <p:spPr>
          <a:xfrm>
            <a:off x="5878216" y="3279583"/>
            <a:ext cx="290464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442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個の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次元配列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ベクトル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86F75773-75E8-1DE2-2402-7573E5FA36D4}"/>
              </a:ext>
            </a:extLst>
          </p:cNvPr>
          <p:cNvSpPr/>
          <p:nvPr/>
        </p:nvSpPr>
        <p:spPr>
          <a:xfrm>
            <a:off x="4646057" y="3263704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BED0A230-D90D-1FCE-B4B7-94F3214F3A76}"/>
              </a:ext>
            </a:extLst>
          </p:cNvPr>
          <p:cNvSpPr/>
          <p:nvPr/>
        </p:nvSpPr>
        <p:spPr>
          <a:xfrm>
            <a:off x="4645070" y="4434399"/>
            <a:ext cx="344223" cy="3600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CC3DF74-DFD9-D1AB-6EAB-6894BE94A9C7}"/>
              </a:ext>
            </a:extLst>
          </p:cNvPr>
          <p:cNvSpPr/>
          <p:nvPr/>
        </p:nvSpPr>
        <p:spPr>
          <a:xfrm>
            <a:off x="7639407" y="4437134"/>
            <a:ext cx="1045303" cy="351050"/>
          </a:xfrm>
          <a:prstGeom prst="rect">
            <a:avLst/>
          </a:prstGeom>
          <a:noFill/>
          <a:ln w="222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6BBA99-0813-55C0-7867-56B2FA58EEF8}"/>
              </a:ext>
            </a:extLst>
          </p:cNvPr>
          <p:cNvSpPr txBox="1"/>
          <p:nvPr/>
        </p:nvSpPr>
        <p:spPr>
          <a:xfrm>
            <a:off x="75817" y="2368631"/>
            <a:ext cx="486136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ja-JP" altLang="en-US" sz="16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コード</a:t>
            </a:r>
            <a:r>
              <a:rPr lang="en-US" altLang="ja-JP" sz="16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8-10 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26854489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534" name="①学習モデルの選択…"/>
          <p:cNvSpPr txBox="1"/>
          <p:nvPr/>
        </p:nvSpPr>
        <p:spPr>
          <a:xfrm>
            <a:off x="763929" y="906864"/>
            <a:ext cx="7998106" cy="346249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l">
              <a:defRPr sz="4500"/>
            </a:pPr>
            <a:r>
              <a:rPr lang="ja-JP" altLang="en-US" sz="2000"/>
              <a:t>回帰で学習を行うには、</a:t>
            </a:r>
            <a:r>
              <a:rPr lang="en-US" altLang="ja-JP" sz="2000" dirty="0"/>
              <a:t>x</a:t>
            </a:r>
            <a:r>
              <a:rPr lang="ja-JP" altLang="en-US" sz="2000"/>
              <a:t>と</a:t>
            </a:r>
            <a:r>
              <a:rPr lang="en-US" altLang="ja-JP" sz="2000" dirty="0"/>
              <a:t>y</a:t>
            </a:r>
            <a:r>
              <a:rPr lang="ja-JP" altLang="en-US" sz="2000"/>
              <a:t>の配列が</a:t>
            </a:r>
            <a:r>
              <a:rPr lang="en-US" altLang="ja-JP" sz="2000" dirty="0"/>
              <a:t>Python</a:t>
            </a:r>
            <a:r>
              <a:rPr lang="ja-JP" altLang="en-US" sz="2000"/>
              <a:t>では指定されている</a:t>
            </a:r>
            <a:endParaRPr sz="2000" dirty="0"/>
          </a:p>
        </p:txBody>
      </p:sp>
      <p:sp>
        <p:nvSpPr>
          <p:cNvPr id="10" name="6) ロジスティック回帰でアヤメを分類する">
            <a:extLst>
              <a:ext uri="{FF2B5EF4-FFF2-40B4-BE49-F238E27FC236}">
                <a16:creationId xmlns:a16="http://schemas.microsoft.com/office/drawing/2014/main" id="{04D6D5C8-B386-42D9-A573-B1A45A7812EC}"/>
              </a:ext>
            </a:extLst>
          </p:cNvPr>
          <p:cNvSpPr txBox="1"/>
          <p:nvPr/>
        </p:nvSpPr>
        <p:spPr>
          <a:xfrm>
            <a:off x="4139108" y="74734"/>
            <a:ext cx="865783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400"/>
              <a:t>配列</a:t>
            </a:r>
            <a:endParaRPr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A0D4C8-3958-109F-DEE3-04F4716CA839}"/>
              </a:ext>
            </a:extLst>
          </p:cNvPr>
          <p:cNvSpPr/>
          <p:nvPr/>
        </p:nvSpPr>
        <p:spPr>
          <a:xfrm>
            <a:off x="3041626" y="1286019"/>
            <a:ext cx="4034844" cy="66305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0" bIns="72000" numCol="1" spcCol="38100" rtlCol="0" anchor="ctr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" altLang="ja-JP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endParaRPr lang="en" altLang="ja-JP" sz="2400" b="1" dirty="0">
              <a:solidFill>
                <a:schemeClr val="accent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D2587D-96F6-DFA1-9577-16FCA224B267}"/>
              </a:ext>
            </a:extLst>
          </p:cNvPr>
          <p:cNvSpPr/>
          <p:nvPr/>
        </p:nvSpPr>
        <p:spPr>
          <a:xfrm>
            <a:off x="3119237" y="1429676"/>
            <a:ext cx="1121349" cy="397670"/>
          </a:xfrm>
          <a:prstGeom prst="rect">
            <a:avLst/>
          </a:prstGeom>
          <a:noFill/>
          <a:ln w="2222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036B1C-6194-7B2B-442E-F0D8BDDE2CD5}"/>
              </a:ext>
            </a:extLst>
          </p:cNvPr>
          <p:cNvSpPr/>
          <p:nvPr/>
        </p:nvSpPr>
        <p:spPr>
          <a:xfrm>
            <a:off x="4430681" y="1427876"/>
            <a:ext cx="910355" cy="465104"/>
          </a:xfrm>
          <a:prstGeom prst="rect">
            <a:avLst/>
          </a:prstGeom>
          <a:noFill/>
          <a:ln w="222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255CDE6-1147-7AB3-FA98-9615408DD92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339966" y="1915924"/>
            <a:ext cx="339946" cy="451891"/>
          </a:xfrm>
          <a:prstGeom prst="line">
            <a:avLst/>
          </a:prstGeom>
          <a:noFill/>
          <a:ln w="158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D8827DC-3EFC-9553-671D-9272135CFF24}"/>
              </a:ext>
            </a:extLst>
          </p:cNvPr>
          <p:cNvSpPr txBox="1"/>
          <p:nvPr/>
        </p:nvSpPr>
        <p:spPr>
          <a:xfrm>
            <a:off x="1689537" y="2365067"/>
            <a:ext cx="3113032" cy="410369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/>
              <a:t>x</a:t>
            </a:r>
            <a:r>
              <a:rPr lang="ja-JP" altLang="en-US" sz="2000"/>
              <a:t>は</a:t>
            </a:r>
            <a:r>
              <a:rPr lang="en-US" altLang="ja-JP" sz="2000" u="sng" dirty="0"/>
              <a:t>2</a:t>
            </a:r>
            <a:r>
              <a:rPr lang="ja-JP" altLang="en-US" sz="2000" u="sng"/>
              <a:t>次元配列（行列の形</a:t>
            </a:r>
            <a:r>
              <a:rPr lang="en-US" altLang="ja-JP" sz="2000" u="sng" dirty="0"/>
              <a:t>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E638B4-BCA8-C8E2-5978-D463DB770051}"/>
              </a:ext>
            </a:extLst>
          </p:cNvPr>
          <p:cNvSpPr txBox="1"/>
          <p:nvPr/>
        </p:nvSpPr>
        <p:spPr>
          <a:xfrm>
            <a:off x="3897519" y="2998298"/>
            <a:ext cx="3627595" cy="410369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/>
              <a:t>y</a:t>
            </a:r>
            <a:r>
              <a:rPr lang="ja-JP" altLang="en-US" sz="2000"/>
              <a:t>は</a:t>
            </a:r>
            <a:r>
              <a:rPr lang="en-US" altLang="ja-JP" sz="2000" u="sng" dirty="0"/>
              <a:t>1</a:t>
            </a:r>
            <a:r>
              <a:rPr lang="ja-JP" altLang="en-US" sz="2000" u="sng"/>
              <a:t>次元配列（ベクトルの形</a:t>
            </a:r>
            <a:r>
              <a:rPr lang="en-US" altLang="ja-JP" sz="2000" u="sng" dirty="0"/>
              <a:t>)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D5E499E-1CB4-B744-0AFE-D2749B170CBD}"/>
              </a:ext>
            </a:extLst>
          </p:cNvPr>
          <p:cNvCxnSpPr>
            <a:cxnSpLocks/>
          </p:cNvCxnSpPr>
          <p:nvPr/>
        </p:nvCxnSpPr>
        <p:spPr>
          <a:xfrm>
            <a:off x="5147152" y="1892980"/>
            <a:ext cx="101991" cy="1111728"/>
          </a:xfrm>
          <a:prstGeom prst="line">
            <a:avLst/>
          </a:prstGeom>
          <a:noFill/>
          <a:ln w="158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1789EABD-A756-927E-1EC9-1A157F9D2AB5}"/>
              </a:ext>
            </a:extLst>
          </p:cNvPr>
          <p:cNvGraphicFramePr>
            <a:graphicFrameLocks noGrp="1"/>
          </p:cNvGraphicFramePr>
          <p:nvPr/>
        </p:nvGraphicFramePr>
        <p:xfrm>
          <a:off x="506066" y="3060800"/>
          <a:ext cx="1941296" cy="14833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17321">
                  <a:extLst>
                    <a:ext uri="{9D8B030D-6E8A-4147-A177-3AD203B41FA5}">
                      <a16:colId xmlns:a16="http://schemas.microsoft.com/office/drawing/2014/main" val="436283157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3752941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/>
                        <a:t>BMI</a:t>
                      </a:r>
                      <a:endParaRPr kumimoji="1" lang="ja-JP" alt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6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0</a:t>
                      </a:r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/>
                        <a:t>32.1</a:t>
                      </a:r>
                      <a:endParaRPr kumimoji="1" lang="ja-JP" alt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0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1</a:t>
                      </a:r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/>
                        <a:t>21.6</a:t>
                      </a:r>
                      <a:endParaRPr kumimoji="1" lang="ja-JP" alt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16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2</a:t>
                      </a:r>
                      <a:endParaRPr kumimoji="1" lang="ja-JP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/>
                        <a:t>30.5</a:t>
                      </a:r>
                      <a:endParaRPr kumimoji="1" lang="ja-JP" alt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319530"/>
                  </a:ext>
                </a:extLst>
              </a:tr>
            </a:tbl>
          </a:graphicData>
        </a:graphic>
      </p:graphicFrame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46D1F91-1593-ED9B-BA1D-E93AE4015267}"/>
              </a:ext>
            </a:extLst>
          </p:cNvPr>
          <p:cNvSpPr txBox="1"/>
          <p:nvPr/>
        </p:nvSpPr>
        <p:spPr>
          <a:xfrm>
            <a:off x="109575" y="4675635"/>
            <a:ext cx="253597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ja-JP" sz="1400" b="0" i="0" dirty="0">
                <a:solidFill>
                  <a:srgbClr val="212121"/>
                </a:solidFill>
                <a:effectLst/>
                <a:latin typeface="Roboto" panose="020F0502020204030204" pitchFamily="34" charset="0"/>
              </a:rPr>
              <a:t>442 rows × 1 columns</a:t>
            </a:r>
            <a:endParaRPr lang="ja-JP" altLang="en-US" sz="1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D6E5824-7CC7-1728-E664-71D31CFB6737}"/>
              </a:ext>
            </a:extLst>
          </p:cNvPr>
          <p:cNvSpPr txBox="1"/>
          <p:nvPr/>
        </p:nvSpPr>
        <p:spPr>
          <a:xfrm>
            <a:off x="4269416" y="3491783"/>
            <a:ext cx="2883803" cy="410369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151.0, 75.0, 141.0…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D0898E1-7D34-5148-29E6-13A734B9ECAF}"/>
              </a:ext>
            </a:extLst>
          </p:cNvPr>
          <p:cNvSpPr txBox="1"/>
          <p:nvPr/>
        </p:nvSpPr>
        <p:spPr>
          <a:xfrm>
            <a:off x="6693480" y="1292"/>
            <a:ext cx="230031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4</a:t>
            </a: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の復習</a:t>
            </a: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AB83EEBC-D1B6-A676-E76F-2EF9063ED1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BE9A94-D8B8-8CD3-ACB3-4C541011647A}"/>
              </a:ext>
            </a:extLst>
          </p:cNvPr>
          <p:cNvSpPr txBox="1"/>
          <p:nvPr/>
        </p:nvSpPr>
        <p:spPr>
          <a:xfrm>
            <a:off x="2795756" y="4007931"/>
            <a:ext cx="634824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配列を間違うとエラーになりコードが動かないので、作成したデータの配列を確認するように気を付ける</a:t>
            </a:r>
          </a:p>
        </p:txBody>
      </p:sp>
      <p:sp>
        <p:nvSpPr>
          <p:cNvPr id="2" name="右矢印 1">
            <a:extLst>
              <a:ext uri="{FF2B5EF4-FFF2-40B4-BE49-F238E27FC236}">
                <a16:creationId xmlns:a16="http://schemas.microsoft.com/office/drawing/2014/main" id="{A73DEA16-8208-35F6-F2CD-BB6439D6E398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50352615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BE254E-987E-267B-CFC5-B6D289F1D93A}"/>
              </a:ext>
            </a:extLst>
          </p:cNvPr>
          <p:cNvSpPr/>
          <p:nvPr/>
        </p:nvSpPr>
        <p:spPr>
          <a:xfrm>
            <a:off x="905098" y="1843939"/>
            <a:ext cx="2340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ja-JP" altLang="en-US" sz="200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教師あり学習</a:t>
            </a:r>
          </a:p>
        </p:txBody>
      </p:sp>
      <p:sp>
        <p:nvSpPr>
          <p:cNvPr id="124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126" name="機械学習を実践してみよう！！"/>
          <p:cNvSpPr txBox="1"/>
          <p:nvPr/>
        </p:nvSpPr>
        <p:spPr>
          <a:xfrm>
            <a:off x="0" y="19925"/>
            <a:ext cx="9138149" cy="46935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演習</a:t>
            </a:r>
            <a:r>
              <a:rPr lang="en-US" altLang="ja-JP" sz="2800" dirty="0"/>
              <a:t>8-20</a:t>
            </a:r>
            <a:r>
              <a:rPr lang="ja-JP" altLang="en-US" sz="2800"/>
              <a:t>の概要</a:t>
            </a:r>
            <a:endParaRPr sz="28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8FBD275-6556-C9A2-7024-1F7E4E9A9B82}"/>
              </a:ext>
            </a:extLst>
          </p:cNvPr>
          <p:cNvSpPr/>
          <p:nvPr/>
        </p:nvSpPr>
        <p:spPr>
          <a:xfrm>
            <a:off x="6057850" y="1843939"/>
            <a:ext cx="2486021" cy="615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ja-JP" altLang="en-US" sz="200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深層学習</a:t>
            </a:r>
            <a:r>
              <a:rPr lang="en-US" altLang="ja-JP" sz="20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 (Deep Learning)</a:t>
            </a:r>
            <a:endParaRPr lang="ja-JP" altLang="en-US" sz="2000">
              <a:solidFill>
                <a:sysClr val="windowText" lastClr="00000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04D335C-C54C-E4BB-EB14-4EBAD17489E3}"/>
              </a:ext>
            </a:extLst>
          </p:cNvPr>
          <p:cNvCxnSpPr>
            <a:cxnSpLocks/>
          </p:cNvCxnSpPr>
          <p:nvPr/>
        </p:nvCxnSpPr>
        <p:spPr>
          <a:xfrm flipV="1">
            <a:off x="2069234" y="2587426"/>
            <a:ext cx="0" cy="374274"/>
          </a:xfrm>
          <a:prstGeom prst="straightConnector1">
            <a:avLst/>
          </a:prstGeom>
          <a:noFill/>
          <a:ln w="1555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C8414BC-47BF-3AFF-3A6F-9046157DD9F2}"/>
              </a:ext>
            </a:extLst>
          </p:cNvPr>
          <p:cNvSpPr/>
          <p:nvPr/>
        </p:nvSpPr>
        <p:spPr>
          <a:xfrm>
            <a:off x="826222" y="3275975"/>
            <a:ext cx="248602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ja-JP" altLang="en-US" sz="200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演習</a:t>
            </a:r>
            <a:r>
              <a:rPr lang="en-US" altLang="ja-JP" sz="20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8~</a:t>
            </a:r>
            <a:r>
              <a:rPr lang="ja-JP" altLang="en-US" sz="200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演習</a:t>
            </a:r>
            <a:r>
              <a:rPr lang="en-US" altLang="ja-JP" sz="20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14</a:t>
            </a:r>
            <a:endParaRPr lang="ja-JP" altLang="en-US" sz="2000">
              <a:solidFill>
                <a:sysClr val="windowText" lastClr="00000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FD82348-4E8E-6B31-E153-2CC224F8F7EF}"/>
              </a:ext>
            </a:extLst>
          </p:cNvPr>
          <p:cNvSpPr/>
          <p:nvPr/>
        </p:nvSpPr>
        <p:spPr>
          <a:xfrm>
            <a:off x="3602309" y="3275975"/>
            <a:ext cx="2120357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l"/>
            <a:r>
              <a:rPr lang="ja-JP" altLang="en-US" sz="200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医療と</a:t>
            </a:r>
            <a:r>
              <a:rPr lang="en-US" altLang="ja-JP" sz="20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AI</a:t>
            </a:r>
            <a:r>
              <a:rPr lang="ja-JP" altLang="en-US" sz="200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・ビッグデータ応用で取り扱い予定</a:t>
            </a:r>
            <a:endParaRPr lang="en-US" altLang="ja-JP" sz="2000" dirty="0">
              <a:solidFill>
                <a:sysClr val="windowText" lastClr="00000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57C376F-7725-7B60-65B6-91A59870BC8E}"/>
              </a:ext>
            </a:extLst>
          </p:cNvPr>
          <p:cNvSpPr/>
          <p:nvPr/>
        </p:nvSpPr>
        <p:spPr>
          <a:xfrm>
            <a:off x="6102827" y="3275975"/>
            <a:ext cx="248602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ja-JP" altLang="en-US" sz="200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演習</a:t>
            </a:r>
            <a:r>
              <a:rPr lang="en-US" altLang="ja-JP" sz="20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15~</a:t>
            </a:r>
            <a:r>
              <a:rPr lang="ja-JP" altLang="en-US" sz="200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演習</a:t>
            </a:r>
            <a:r>
              <a:rPr lang="en-US" altLang="ja-JP" sz="20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20</a:t>
            </a:r>
            <a:endParaRPr lang="ja-JP" altLang="en-US" sz="2000">
              <a:solidFill>
                <a:sysClr val="windowText" lastClr="00000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7AA9553-80BE-17E5-C099-62D5F3BF2832}"/>
              </a:ext>
            </a:extLst>
          </p:cNvPr>
          <p:cNvCxnSpPr>
            <a:cxnSpLocks/>
          </p:cNvCxnSpPr>
          <p:nvPr/>
        </p:nvCxnSpPr>
        <p:spPr>
          <a:xfrm flipV="1">
            <a:off x="4651474" y="2591225"/>
            <a:ext cx="0" cy="374274"/>
          </a:xfrm>
          <a:prstGeom prst="straightConnector1">
            <a:avLst/>
          </a:prstGeom>
          <a:noFill/>
          <a:ln w="1555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C8E8659-D7EF-FA9F-4245-E21FCCB0A8C3}"/>
              </a:ext>
            </a:extLst>
          </p:cNvPr>
          <p:cNvCxnSpPr>
            <a:cxnSpLocks/>
          </p:cNvCxnSpPr>
          <p:nvPr/>
        </p:nvCxnSpPr>
        <p:spPr>
          <a:xfrm flipV="1">
            <a:off x="7345840" y="2571750"/>
            <a:ext cx="0" cy="374274"/>
          </a:xfrm>
          <a:prstGeom prst="straightConnector1">
            <a:avLst/>
          </a:prstGeom>
          <a:noFill/>
          <a:ln w="1555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68EE869-F039-64AC-3A0E-7DB86E575D58}"/>
              </a:ext>
            </a:extLst>
          </p:cNvPr>
          <p:cNvSpPr/>
          <p:nvPr/>
        </p:nvSpPr>
        <p:spPr>
          <a:xfrm>
            <a:off x="3481474" y="1843939"/>
            <a:ext cx="2340000" cy="6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r>
              <a:rPr lang="ja-JP" altLang="en-US" sz="2000">
                <a:solidFill>
                  <a:sysClr val="windowText" lastClr="000000"/>
                </a:solidFill>
                <a:latin typeface="+mn-lt"/>
                <a:ea typeface="+mn-ea"/>
                <a:cs typeface="+mn-cs"/>
                <a:sym typeface="ヒラギノ角ゴ ProN W3"/>
              </a:rPr>
              <a:t>教師なし学習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DDF469-D71D-A32F-BBBC-89C9BB2E5F00}"/>
              </a:ext>
            </a:extLst>
          </p:cNvPr>
          <p:cNvSpPr txBox="1"/>
          <p:nvPr/>
        </p:nvSpPr>
        <p:spPr>
          <a:xfrm>
            <a:off x="2885404" y="856886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200" b="1">
                <a:solidFill>
                  <a:schemeClr val="tx1"/>
                </a:solidFill>
              </a:rPr>
              <a:t>機械学習の分類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B7A6F8-19DC-64DB-DA3C-FEB345E344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166823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692541" y="1434617"/>
            <a:ext cx="5184845" cy="534368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72000" numCol="1" spcCol="38100" rtlCol="0" anchor="ctr">
            <a:spAutoFit/>
          </a:bodyPr>
          <a:lstStyle/>
          <a:p>
            <a:pPr marL="135731" indent="20241" algn="l">
              <a:lnSpc>
                <a:spcPct val="150000"/>
              </a:lnSpc>
            </a:pP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plt.scatter</a:t>
            </a:r>
            <a:r>
              <a:rPr lang="en" altLang="ja-JP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x_bmi</a:t>
            </a:r>
            <a:r>
              <a:rPr lang="en" altLang="ja-JP" sz="2000" b="1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0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y_dm</a:t>
            </a:r>
            <a:r>
              <a:rPr lang="en" altLang="ja-JP" sz="2000" b="1" dirty="0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E37AA1-3C5D-E387-BF7C-DE27540867A5}"/>
              </a:ext>
            </a:extLst>
          </p:cNvPr>
          <p:cNvSpPr txBox="1"/>
          <p:nvPr/>
        </p:nvSpPr>
        <p:spPr>
          <a:xfrm>
            <a:off x="139051" y="1025864"/>
            <a:ext cx="6190432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8-11 </a:t>
            </a:r>
            <a:r>
              <a:rPr lang="ja-JP" altLang="en-US" sz="1800" b="1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正解値と特徴量で散布図を描出</a:t>
            </a:r>
            <a:endParaRPr lang="en-US" altLang="ja-JP" sz="1800" b="1" dirty="0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①学習モデルの選択…">
            <a:extLst>
              <a:ext uri="{FF2B5EF4-FFF2-40B4-BE49-F238E27FC236}">
                <a16:creationId xmlns:a16="http://schemas.microsoft.com/office/drawing/2014/main" id="{C6CE2A2A-BF7D-6640-863C-0AF69B14D52D}"/>
              </a:ext>
            </a:extLst>
          </p:cNvPr>
          <p:cNvSpPr txBox="1"/>
          <p:nvPr/>
        </p:nvSpPr>
        <p:spPr>
          <a:xfrm>
            <a:off x="6468533" y="-13457"/>
            <a:ext cx="2675467" cy="1365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 dirty="0">
                <a:solidFill>
                  <a:schemeClr val="tx1"/>
                </a:solidFill>
              </a:rPr>
              <a:t>STEP0</a:t>
            </a:r>
            <a:r>
              <a:rPr lang="en-US" sz="1200" dirty="0">
                <a:solidFill>
                  <a:schemeClr val="tx1"/>
                </a:solidFill>
              </a:rPr>
              <a:t>：事前準備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rgbClr val="FF0000"/>
                </a:solidFill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STEP3：データを入れて学習させる</a:t>
            </a:r>
          </a:p>
          <a:p>
            <a:pPr marL="92075" indent="-41275" algn="l">
              <a:defRPr sz="4500"/>
            </a:pPr>
            <a:r>
              <a:rPr lang="en-US" sz="1200" dirty="0">
                <a:solidFill>
                  <a:schemeClr val="tx1"/>
                </a:solidFill>
              </a:rPr>
              <a:t>STEP4：傾きと切片</a:t>
            </a:r>
            <a:r>
              <a:rPr lang="ja-JP" altLang="en-US" sz="1200">
                <a:solidFill>
                  <a:schemeClr val="tx1"/>
                </a:solidFill>
              </a:rPr>
              <a:t>を求める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92075" indent="-41275" algn="l">
              <a:defRPr sz="4500"/>
            </a:pPr>
            <a:r>
              <a:rPr lang="en-US" altLang="ja-JP" sz="1200" dirty="0"/>
              <a:t>STEP5</a:t>
            </a:r>
            <a:r>
              <a:rPr lang="ja-JP" altLang="en-US" sz="1200"/>
              <a:t>：予測を行う</a:t>
            </a:r>
            <a:endParaRPr lang="en-US" altLang="ja-JP" sz="1200" dirty="0"/>
          </a:p>
          <a:p>
            <a:pPr marL="92075" indent="-41275" algn="l">
              <a:defRPr sz="4500"/>
            </a:pPr>
            <a:r>
              <a:rPr lang="en-US" altLang="ja-JP" sz="1200" dirty="0"/>
              <a:t>STEP6</a:t>
            </a:r>
            <a:r>
              <a:rPr lang="ja-JP" altLang="en-US" sz="1200"/>
              <a:t>：モデルの評価</a:t>
            </a:r>
            <a:endParaRPr sz="1200" dirty="0"/>
          </a:p>
        </p:txBody>
      </p:sp>
      <p:sp>
        <p:nvSpPr>
          <p:cNvPr id="9" name="①学習モデルの選択(今回は線形回帰)…">
            <a:extLst>
              <a:ext uri="{FF2B5EF4-FFF2-40B4-BE49-F238E27FC236}">
                <a16:creationId xmlns:a16="http://schemas.microsoft.com/office/drawing/2014/main" id="{8D3ABE80-0B3F-5D6D-A904-812D274DA4BF}"/>
              </a:ext>
            </a:extLst>
          </p:cNvPr>
          <p:cNvSpPr txBox="1"/>
          <p:nvPr/>
        </p:nvSpPr>
        <p:spPr>
          <a:xfrm>
            <a:off x="-1" y="530954"/>
            <a:ext cx="4683434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：用意したデータの</a:t>
            </a:r>
            <a:r>
              <a:rPr lang="ja-JP" altLang="en-US" sz="2000" b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プロット</a:t>
            </a:r>
            <a:endParaRPr lang="en-US" altLang="ja-JP" sz="2000" b="1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2" name="線形回帰で88歳の歯周病の歯の本数を予測する">
            <a:extLst>
              <a:ext uri="{FF2B5EF4-FFF2-40B4-BE49-F238E27FC236}">
                <a16:creationId xmlns:a16="http://schemas.microsoft.com/office/drawing/2014/main" id="{CEA15B0C-D050-9C76-5C97-93276445D191}"/>
              </a:ext>
            </a:extLst>
          </p:cNvPr>
          <p:cNvSpPr txBox="1"/>
          <p:nvPr/>
        </p:nvSpPr>
        <p:spPr>
          <a:xfrm>
            <a:off x="241697" y="17372"/>
            <a:ext cx="2192908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線形回帰分析</a:t>
            </a:r>
            <a:endParaRPr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03CCC0-9BF3-6B39-1D95-6F2AA3BA9A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40</a:t>
            </a:fld>
            <a:endParaRPr lang="ja-JP" altLang="en-US"/>
          </a:p>
        </p:txBody>
      </p:sp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013227C1-724A-703A-1D6E-8A47A2FD9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541" y="2168921"/>
            <a:ext cx="3266395" cy="244362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998B41-F562-64E0-15FE-352A045D5ED8}"/>
              </a:ext>
            </a:extLst>
          </p:cNvPr>
          <p:cNvSpPr txBox="1"/>
          <p:nvPr/>
        </p:nvSpPr>
        <p:spPr>
          <a:xfrm>
            <a:off x="2174117" y="4612546"/>
            <a:ext cx="52097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dirty="0"/>
              <a:t>BMI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F475365-87BB-6DEF-51BF-CFDA07A06F2C}"/>
              </a:ext>
            </a:extLst>
          </p:cNvPr>
          <p:cNvSpPr txBox="1"/>
          <p:nvPr/>
        </p:nvSpPr>
        <p:spPr>
          <a:xfrm>
            <a:off x="381906" y="2142442"/>
            <a:ext cx="430926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年後の糖尿病進行度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9AF52FC-58AB-6007-D9BA-D6146EDDEE6A}"/>
              </a:ext>
            </a:extLst>
          </p:cNvPr>
          <p:cNvCxnSpPr/>
          <p:nvPr/>
        </p:nvCxnSpPr>
        <p:spPr>
          <a:xfrm flipV="1">
            <a:off x="1186348" y="2401512"/>
            <a:ext cx="2399071" cy="1838632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8ACCEF-7920-7A51-A2D8-9AFC287C8709}"/>
              </a:ext>
            </a:extLst>
          </p:cNvPr>
          <p:cNvSpPr txBox="1"/>
          <p:nvPr/>
        </p:nvSpPr>
        <p:spPr>
          <a:xfrm>
            <a:off x="4171924" y="2401512"/>
            <a:ext cx="473086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この後の回帰では、</a:t>
            </a:r>
            <a:endParaRPr kumimoji="0" lang="en-US" altLang="ja-JP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回帰式：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y=b</a:t>
            </a:r>
            <a:r>
              <a:rPr kumimoji="0" lang="en-US" altLang="ja-JP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+b</a:t>
            </a:r>
            <a:r>
              <a:rPr kumimoji="0" lang="en-US" altLang="ja-JP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en-US" altLang="ja-JP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</a:t>
            </a:r>
            <a:r>
              <a:rPr kumimoji="0" lang="en-US" altLang="ja-JP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と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</a:t>
            </a:r>
            <a:r>
              <a:rPr kumimoji="0" lang="en-US" altLang="ja-JP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を決定する</a:t>
            </a:r>
            <a:endParaRPr kumimoji="0" lang="en-US" altLang="ja-JP" sz="1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決定する方法は、最小二乗法</a:t>
            </a:r>
            <a:r>
              <a:rPr kumimoji="0" lang="en-US" altLang="ja-JP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(Ordinary Least Square, OLS)</a:t>
            </a:r>
            <a:r>
              <a:rPr lang="ja-JP" altLang="en-US" sz="1800"/>
              <a:t>を用いる　</a:t>
            </a: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</a:t>
            </a:r>
            <a:r>
              <a:rPr kumimoji="0" lang="en-US" altLang="ja-JP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と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b</a:t>
            </a:r>
            <a:r>
              <a:rPr kumimoji="0" lang="en-US" altLang="ja-JP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が決まると赤い線が引ける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EF75AD2-77C7-1036-1096-86AFD5D147CE}"/>
              </a:ext>
            </a:extLst>
          </p:cNvPr>
          <p:cNvSpPr txBox="1"/>
          <p:nvPr/>
        </p:nvSpPr>
        <p:spPr>
          <a:xfrm>
            <a:off x="3913346" y="2034265"/>
            <a:ext cx="511037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散布図は</a:t>
            </a:r>
            <a:r>
              <a:rPr kumimoji="0" lang="en-US" altLang="ja-JP" sz="1800" b="0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plt.scatter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en-US" altLang="ja-JP" sz="1800" b="0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x,y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で描出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 (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7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の復習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DA2D4909-08E7-1366-109C-A7886EAAC675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181112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機械学習の流れ</a:t>
            </a:r>
            <a:r>
              <a:rPr lang="ja-JP" altLang="en-US" sz="2800"/>
              <a:t>のまとめ</a:t>
            </a:r>
            <a:endParaRPr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7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 dirty="0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 dirty="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45209" y="2242873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 dirty="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42BC7E-D03B-AA12-F797-46F115B61F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2589752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153412"/>
            <a:ext cx="2804048" cy="2808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476736" y="746708"/>
            <a:ext cx="26161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データの用意</a:t>
            </a:r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BDCEBFFB-2885-34EE-DFD0-4AD138FB3D4B}"/>
              </a:ext>
            </a:extLst>
          </p:cNvPr>
          <p:cNvSpPr/>
          <p:nvPr/>
        </p:nvSpPr>
        <p:spPr>
          <a:xfrm>
            <a:off x="582444" y="1506059"/>
            <a:ext cx="1312342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00" b="1" dirty="0">
              <a:solidFill>
                <a:srgbClr val="002060"/>
              </a:solidFill>
            </a:endParaRPr>
          </a:p>
        </p:txBody>
      </p:sp>
      <p:sp>
        <p:nvSpPr>
          <p:cNvPr id="7" name="四角形">
            <a:extLst>
              <a:ext uri="{FF2B5EF4-FFF2-40B4-BE49-F238E27FC236}">
                <a16:creationId xmlns:a16="http://schemas.microsoft.com/office/drawing/2014/main" id="{4E8EC04D-0D3F-8ECA-B2AA-D3ACF0DC0040}"/>
              </a:ext>
            </a:extLst>
          </p:cNvPr>
          <p:cNvSpPr/>
          <p:nvPr/>
        </p:nvSpPr>
        <p:spPr>
          <a:xfrm>
            <a:off x="2196137" y="1520397"/>
            <a:ext cx="718429" cy="210270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ADAE87-B0D6-2A43-FF97-71EBF1AB73D0}"/>
              </a:ext>
            </a:extLst>
          </p:cNvPr>
          <p:cNvSpPr txBox="1"/>
          <p:nvPr/>
        </p:nvSpPr>
        <p:spPr>
          <a:xfrm>
            <a:off x="732867" y="2222937"/>
            <a:ext cx="10114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特徴量</a:t>
            </a:r>
            <a:r>
              <a:rPr lang="en-US" altLang="ja-JP" sz="1600" dirty="0"/>
              <a:t>(x)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3DAB9A-8782-063D-2276-AB7B35274A0C}"/>
              </a:ext>
            </a:extLst>
          </p:cNvPr>
          <p:cNvSpPr txBox="1"/>
          <p:nvPr/>
        </p:nvSpPr>
        <p:spPr>
          <a:xfrm>
            <a:off x="2054817" y="2208599"/>
            <a:ext cx="10130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/>
              <a:t>正解値</a:t>
            </a:r>
            <a:r>
              <a:rPr lang="en-US" altLang="ja-JP" sz="1600" dirty="0"/>
              <a:t>(y)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角丸四角形">
            <a:extLst>
              <a:ext uri="{FF2B5EF4-FFF2-40B4-BE49-F238E27FC236}">
                <a16:creationId xmlns:a16="http://schemas.microsoft.com/office/drawing/2014/main" id="{FD22AAB1-C6C2-D4BC-4CCF-86C9857B4285}"/>
              </a:ext>
            </a:extLst>
          </p:cNvPr>
          <p:cNvSpPr/>
          <p:nvPr/>
        </p:nvSpPr>
        <p:spPr>
          <a:xfrm>
            <a:off x="3645733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学習モデルの選定">
            <a:extLst>
              <a:ext uri="{FF2B5EF4-FFF2-40B4-BE49-F238E27FC236}">
                <a16:creationId xmlns:a16="http://schemas.microsoft.com/office/drawing/2014/main" id="{AAB8812A-28A9-45FE-6C3F-E9BF67ADFC98}"/>
              </a:ext>
            </a:extLst>
          </p:cNvPr>
          <p:cNvSpPr txBox="1"/>
          <p:nvPr/>
        </p:nvSpPr>
        <p:spPr>
          <a:xfrm>
            <a:off x="3359385" y="836488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 dirty="0"/>
              <a:t>STEP2:</a:t>
            </a:r>
            <a:r>
              <a:rPr sz="1600" b="1" dirty="0"/>
              <a:t>学習モデルの選定</a:t>
            </a:r>
          </a:p>
        </p:txBody>
      </p:sp>
      <p:sp>
        <p:nvSpPr>
          <p:cNvPr id="10" name="学習">
            <a:extLst>
              <a:ext uri="{FF2B5EF4-FFF2-40B4-BE49-F238E27FC236}">
                <a16:creationId xmlns:a16="http://schemas.microsoft.com/office/drawing/2014/main" id="{32CA2E10-74DA-6637-49C6-DE750E605EFF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1" name="矢印">
            <a:extLst>
              <a:ext uri="{FF2B5EF4-FFF2-40B4-BE49-F238E27FC236}">
                <a16:creationId xmlns:a16="http://schemas.microsoft.com/office/drawing/2014/main" id="{A5A78B25-EC31-9806-C906-37BD630EE599}"/>
              </a:ext>
            </a:extLst>
          </p:cNvPr>
          <p:cNvSpPr/>
          <p:nvPr/>
        </p:nvSpPr>
        <p:spPr>
          <a:xfrm rot="5400000">
            <a:off x="3880111" y="1229027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学習">
            <a:extLst>
              <a:ext uri="{FF2B5EF4-FFF2-40B4-BE49-F238E27FC236}">
                <a16:creationId xmlns:a16="http://schemas.microsoft.com/office/drawing/2014/main" id="{396ED433-4EFD-D130-FE58-74C46638D5DD}"/>
              </a:ext>
            </a:extLst>
          </p:cNvPr>
          <p:cNvSpPr txBox="1"/>
          <p:nvPr/>
        </p:nvSpPr>
        <p:spPr>
          <a:xfrm>
            <a:off x="3732884" y="1986421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 dirty="0"/>
          </a:p>
        </p:txBody>
      </p:sp>
      <p:sp>
        <p:nvSpPr>
          <p:cNvPr id="14" name="角丸四角形">
            <a:extLst>
              <a:ext uri="{FF2B5EF4-FFF2-40B4-BE49-F238E27FC236}">
                <a16:creationId xmlns:a16="http://schemas.microsoft.com/office/drawing/2014/main" id="{DBABABF9-B559-D163-7CAE-AC2C8AA20354}"/>
              </a:ext>
            </a:extLst>
          </p:cNvPr>
          <p:cNvSpPr/>
          <p:nvPr/>
        </p:nvSpPr>
        <p:spPr>
          <a:xfrm>
            <a:off x="5054716" y="1713559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学習済み…">
            <a:extLst>
              <a:ext uri="{FF2B5EF4-FFF2-40B4-BE49-F238E27FC236}">
                <a16:creationId xmlns:a16="http://schemas.microsoft.com/office/drawing/2014/main" id="{1C9E53CE-86CD-4776-AEE0-E7A5E2340583}"/>
              </a:ext>
            </a:extLst>
          </p:cNvPr>
          <p:cNvSpPr txBox="1"/>
          <p:nvPr/>
        </p:nvSpPr>
        <p:spPr>
          <a:xfrm>
            <a:off x="5113011" y="1907249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/>
              <a:t>学習済み</a:t>
            </a:r>
          </a:p>
          <a:p>
            <a:pPr>
              <a:defRPr sz="4200"/>
            </a:pPr>
            <a:r>
              <a:rPr sz="1575"/>
              <a:t>モデル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BF292A-6D8C-6A98-ABE9-37A17ECE2AEE}"/>
              </a:ext>
            </a:extLst>
          </p:cNvPr>
          <p:cNvSpPr txBox="1"/>
          <p:nvPr/>
        </p:nvSpPr>
        <p:spPr>
          <a:xfrm>
            <a:off x="3878186" y="2665274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6CBEEE8-D8DB-1991-3E27-8393220B71C3}"/>
              </a:ext>
            </a:extLst>
          </p:cNvPr>
          <p:cNvSpPr txBox="1"/>
          <p:nvPr/>
        </p:nvSpPr>
        <p:spPr>
          <a:xfrm>
            <a:off x="5536204" y="1281875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傾きと切片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72142DB7-5365-165A-BDAD-784D6F4D0BA3}"/>
              </a:ext>
            </a:extLst>
          </p:cNvPr>
          <p:cNvSpPr/>
          <p:nvPr/>
        </p:nvSpPr>
        <p:spPr>
          <a:xfrm>
            <a:off x="31469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矢印">
            <a:extLst>
              <a:ext uri="{FF2B5EF4-FFF2-40B4-BE49-F238E27FC236}">
                <a16:creationId xmlns:a16="http://schemas.microsoft.com/office/drawing/2014/main" id="{F0A2016F-AAEA-29CE-0483-C8B969DEBE6B}"/>
              </a:ext>
            </a:extLst>
          </p:cNvPr>
          <p:cNvSpPr/>
          <p:nvPr/>
        </p:nvSpPr>
        <p:spPr>
          <a:xfrm>
            <a:off x="4594748" y="1949113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F1DB24FA-CB60-BFD9-69B9-F5CFD4E5924A}"/>
              </a:ext>
            </a:extLst>
          </p:cNvPr>
          <p:cNvSpPr/>
          <p:nvPr/>
        </p:nvSpPr>
        <p:spPr>
          <a:xfrm>
            <a:off x="6830447" y="1720544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正解の予測">
            <a:extLst>
              <a:ext uri="{FF2B5EF4-FFF2-40B4-BE49-F238E27FC236}">
                <a16:creationId xmlns:a16="http://schemas.microsoft.com/office/drawing/2014/main" id="{1B58EAF3-B9ED-E9A6-A301-ACBF892F19F3}"/>
              </a:ext>
            </a:extLst>
          </p:cNvPr>
          <p:cNvSpPr txBox="1"/>
          <p:nvPr/>
        </p:nvSpPr>
        <p:spPr>
          <a:xfrm>
            <a:off x="6932724" y="1960783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1" name="矢印">
            <a:extLst>
              <a:ext uri="{FF2B5EF4-FFF2-40B4-BE49-F238E27FC236}">
                <a16:creationId xmlns:a16="http://schemas.microsoft.com/office/drawing/2014/main" id="{56B9F7F4-DBDE-D96C-7E90-10C082B080FE}"/>
              </a:ext>
            </a:extLst>
          </p:cNvPr>
          <p:cNvSpPr/>
          <p:nvPr/>
        </p:nvSpPr>
        <p:spPr>
          <a:xfrm>
            <a:off x="6185399" y="204315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7EC0076-1E1F-DFD3-1F2E-54E8E58F3C7A}"/>
              </a:ext>
            </a:extLst>
          </p:cNvPr>
          <p:cNvSpPr txBox="1"/>
          <p:nvPr/>
        </p:nvSpPr>
        <p:spPr>
          <a:xfrm>
            <a:off x="6261011" y="2586246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5E6CF0-D4B0-6660-A05E-4B86ADC5C0F4}"/>
              </a:ext>
            </a:extLst>
          </p:cNvPr>
          <p:cNvSpPr txBox="1"/>
          <p:nvPr/>
        </p:nvSpPr>
        <p:spPr>
          <a:xfrm>
            <a:off x="4668602" y="3265201"/>
            <a:ext cx="1543691" cy="410369"/>
          </a:xfrm>
          <a:prstGeom prst="rect">
            <a:avLst/>
          </a:prstGeom>
          <a:solidFill>
            <a:srgbClr val="00B0F0">
              <a:alpha val="48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新しい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の値</a:t>
            </a:r>
          </a:p>
        </p:txBody>
      </p:sp>
      <p:sp>
        <p:nvSpPr>
          <p:cNvPr id="24" name="矢印">
            <a:extLst>
              <a:ext uri="{FF2B5EF4-FFF2-40B4-BE49-F238E27FC236}">
                <a16:creationId xmlns:a16="http://schemas.microsoft.com/office/drawing/2014/main" id="{2085B546-8842-C7A3-D7E7-F286E0318EEC}"/>
              </a:ext>
            </a:extLst>
          </p:cNvPr>
          <p:cNvSpPr/>
          <p:nvPr/>
        </p:nvSpPr>
        <p:spPr>
          <a:xfrm rot="16200000">
            <a:off x="5563775" y="2680734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矢印">
            <a:extLst>
              <a:ext uri="{FF2B5EF4-FFF2-40B4-BE49-F238E27FC236}">
                <a16:creationId xmlns:a16="http://schemas.microsoft.com/office/drawing/2014/main" id="{F1F56823-5DC5-94FC-14E9-E6B609C8CFDB}"/>
              </a:ext>
            </a:extLst>
          </p:cNvPr>
          <p:cNvSpPr/>
          <p:nvPr/>
        </p:nvSpPr>
        <p:spPr>
          <a:xfrm rot="5400000">
            <a:off x="7652051" y="2689024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3010EB86-D415-D2ED-B405-D8E6135A6163}"/>
              </a:ext>
            </a:extLst>
          </p:cNvPr>
          <p:cNvSpPr/>
          <p:nvPr/>
        </p:nvSpPr>
        <p:spPr>
          <a:xfrm>
            <a:off x="6474779" y="3362394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との比較・評価">
            <a:extLst>
              <a:ext uri="{FF2B5EF4-FFF2-40B4-BE49-F238E27FC236}">
                <a16:creationId xmlns:a16="http://schemas.microsoft.com/office/drawing/2014/main" id="{78A1C025-C61D-ED0F-EF74-7DA4C6A6F0BE}"/>
              </a:ext>
            </a:extLst>
          </p:cNvPr>
          <p:cNvSpPr txBox="1"/>
          <p:nvPr/>
        </p:nvSpPr>
        <p:spPr>
          <a:xfrm>
            <a:off x="6521163" y="3550069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 dirty="0" err="1"/>
              <a:t>正解との比較・評価</a:t>
            </a:r>
            <a:endParaRPr sz="1575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B965B3C-BF11-5E10-CEC6-21F93A50CEF7}"/>
              </a:ext>
            </a:extLst>
          </p:cNvPr>
          <p:cNvSpPr txBox="1"/>
          <p:nvPr/>
        </p:nvSpPr>
        <p:spPr>
          <a:xfrm>
            <a:off x="6141250" y="4145171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29" name="機械学習の流れ(もう少し詳しく)">
            <a:extLst>
              <a:ext uri="{FF2B5EF4-FFF2-40B4-BE49-F238E27FC236}">
                <a16:creationId xmlns:a16="http://schemas.microsoft.com/office/drawing/2014/main" id="{D793AFCC-1D4F-BC49-0373-09C52CE49B11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機械学習の流れ</a:t>
            </a:r>
            <a:r>
              <a:rPr lang="ja-JP" altLang="en-US" sz="2800"/>
              <a:t>のまとめ</a:t>
            </a:r>
            <a:endParaRPr sz="2800" dirty="0"/>
          </a:p>
        </p:txBody>
      </p:sp>
      <p:sp>
        <p:nvSpPr>
          <p:cNvPr id="30" name="スライド番号プレースホルダー 29">
            <a:extLst>
              <a:ext uri="{FF2B5EF4-FFF2-40B4-BE49-F238E27FC236}">
                <a16:creationId xmlns:a16="http://schemas.microsoft.com/office/drawing/2014/main" id="{1E09B2AA-7B2C-F39A-4281-515BDA8026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15070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">
            <a:extLst>
              <a:ext uri="{FF2B5EF4-FFF2-40B4-BE49-F238E27FC236}">
                <a16:creationId xmlns:a16="http://schemas.microsoft.com/office/drawing/2014/main" id="{1AF576E8-60C0-BC95-C4E9-BB1B3D54FC97}"/>
              </a:ext>
            </a:extLst>
          </p:cNvPr>
          <p:cNvSpPr/>
          <p:nvPr/>
        </p:nvSpPr>
        <p:spPr>
          <a:xfrm>
            <a:off x="260350" y="264724"/>
            <a:ext cx="865505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2400" b="1"/>
              <a:t>演習</a:t>
            </a:r>
            <a:r>
              <a:rPr lang="en-US" altLang="ja-JP" sz="2400" b="1" dirty="0"/>
              <a:t>8</a:t>
            </a:r>
            <a:r>
              <a:rPr lang="ja-JP" altLang="en-US" sz="2400" b="1"/>
              <a:t>：課題</a:t>
            </a:r>
            <a:endParaRPr sz="2400" b="1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10EE8A5-ECBC-F11E-8DFA-682FA41591E1}"/>
              </a:ext>
            </a:extLst>
          </p:cNvPr>
          <p:cNvSpPr txBox="1"/>
          <p:nvPr/>
        </p:nvSpPr>
        <p:spPr>
          <a:xfrm>
            <a:off x="511667" y="1058949"/>
            <a:ext cx="8343531" cy="3241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 err="1"/>
              <a:t>Webclass</a:t>
            </a:r>
            <a:r>
              <a:rPr lang="ja-JP" altLang="en-US" sz="1800"/>
              <a:t>で課題を提出してください。締め切りは</a:t>
            </a:r>
            <a:r>
              <a:rPr lang="en-US" altLang="ja-JP" sz="1800" dirty="0">
                <a:solidFill>
                  <a:srgbClr val="FF0000"/>
                </a:solidFill>
              </a:rPr>
              <a:t>2024/01/25 23:59</a:t>
            </a:r>
            <a:r>
              <a:rPr lang="ja-JP" altLang="en-US" sz="1800"/>
              <a:t>まで</a:t>
            </a: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/>
              <a:t>(1)</a:t>
            </a:r>
            <a:r>
              <a:rPr lang="ja-JP" altLang="en-US" sz="1800"/>
              <a:t>今回使用した糖尿病のデータの特徴量データから</a:t>
            </a:r>
            <a:r>
              <a:rPr lang="en-US" altLang="ja-JP" sz="1800" dirty="0"/>
              <a:t>age</a:t>
            </a:r>
            <a:r>
              <a:rPr lang="ja-JP" altLang="en-US" sz="1800"/>
              <a:t>だけの</a:t>
            </a:r>
            <a:r>
              <a:rPr lang="en-US" altLang="ja-JP" sz="1800" dirty="0" err="1"/>
              <a:t>x_age</a:t>
            </a:r>
            <a:r>
              <a:rPr lang="ja-JP" altLang="en-US" sz="1800"/>
              <a:t>を作成するコードを記載してください</a:t>
            </a: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/>
              <a:t>(2)</a:t>
            </a:r>
            <a:r>
              <a:rPr lang="en-US" altLang="ja-JP" sz="1800" dirty="0" err="1"/>
              <a:t>x_age</a:t>
            </a:r>
            <a:r>
              <a:rPr lang="ja-JP" altLang="en-US" sz="1800"/>
              <a:t>の先頭</a:t>
            </a:r>
            <a:r>
              <a:rPr lang="en-US" altLang="ja-JP" sz="1800" dirty="0"/>
              <a:t>5</a:t>
            </a:r>
            <a:r>
              <a:rPr lang="ja-JP" altLang="en-US" sz="1800"/>
              <a:t>行を出力するコードを記載してください</a:t>
            </a: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8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(3)</a:t>
            </a:r>
            <a:r>
              <a:rPr kumimoji="0" lang="en-US" altLang="ja-JP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x_age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の配列構造を記載してください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コードではなく出力結果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algn="l" defTabSz="825500"/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(4)</a:t>
            </a:r>
            <a:r>
              <a:rPr kumimoji="0" lang="en-US" altLang="ja-JP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x_age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の型を記載してください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コードではなく出力結果</a:t>
            </a:r>
            <a:r>
              <a:rPr kumimoji="0" lang="en-US" altLang="ja-JP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3000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30000" dirty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DEADFA-53B2-AFF3-0684-4252761FE9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43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85EB4D8-2AF6-1E35-D651-DFAFC911B346}"/>
              </a:ext>
            </a:extLst>
          </p:cNvPr>
          <p:cNvSpPr txBox="1"/>
          <p:nvPr/>
        </p:nvSpPr>
        <p:spPr>
          <a:xfrm>
            <a:off x="1172784" y="4221736"/>
            <a:ext cx="62581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sng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来週から水曜日・木曜日で授業あるので注意</a:t>
            </a:r>
          </a:p>
        </p:txBody>
      </p:sp>
    </p:spTree>
    <p:extLst>
      <p:ext uri="{BB962C8B-B14F-4D97-AF65-F5344CB8AC3E}">
        <p14:creationId xmlns:p14="http://schemas.microsoft.com/office/powerpoint/2010/main" val="25649307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155" name="機械学習を実践してみよう！！"/>
          <p:cNvSpPr txBox="1"/>
          <p:nvPr/>
        </p:nvSpPr>
        <p:spPr>
          <a:xfrm>
            <a:off x="0" y="1471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教師あり機械学習</a:t>
            </a:r>
            <a:endParaRPr sz="2800" dirty="0"/>
          </a:p>
        </p:txBody>
      </p:sp>
      <p:sp>
        <p:nvSpPr>
          <p:cNvPr id="156" name="リンゴ"/>
          <p:cNvSpPr/>
          <p:nvPr/>
        </p:nvSpPr>
        <p:spPr>
          <a:xfrm>
            <a:off x="2012307" y="1928630"/>
            <a:ext cx="577193" cy="65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7" name="バナナ"/>
          <p:cNvSpPr/>
          <p:nvPr/>
        </p:nvSpPr>
        <p:spPr>
          <a:xfrm>
            <a:off x="809771" y="3570314"/>
            <a:ext cx="478227" cy="507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48" h="20072" extrusionOk="0">
                <a:moveTo>
                  <a:pt x="17419" y="1"/>
                </a:moveTo>
                <a:cubicBezTo>
                  <a:pt x="17020" y="17"/>
                  <a:pt x="16510" y="237"/>
                  <a:pt x="16540" y="455"/>
                </a:cubicBezTo>
                <a:cubicBezTo>
                  <a:pt x="16966" y="3528"/>
                  <a:pt x="16746" y="4498"/>
                  <a:pt x="16243" y="5038"/>
                </a:cubicBezTo>
                <a:cubicBezTo>
                  <a:pt x="11841" y="9762"/>
                  <a:pt x="13185" y="11967"/>
                  <a:pt x="3522" y="15416"/>
                </a:cubicBezTo>
                <a:cubicBezTo>
                  <a:pt x="1632" y="16073"/>
                  <a:pt x="481" y="16953"/>
                  <a:pt x="0" y="18249"/>
                </a:cubicBezTo>
                <a:cubicBezTo>
                  <a:pt x="245" y="18993"/>
                  <a:pt x="538" y="19412"/>
                  <a:pt x="538" y="19412"/>
                </a:cubicBezTo>
                <a:cubicBezTo>
                  <a:pt x="538" y="19412"/>
                  <a:pt x="4624" y="21591"/>
                  <a:pt x="11089" y="18030"/>
                </a:cubicBezTo>
                <a:cubicBezTo>
                  <a:pt x="17845" y="14310"/>
                  <a:pt x="21600" y="9045"/>
                  <a:pt x="18376" y="4166"/>
                </a:cubicBezTo>
                <a:cubicBezTo>
                  <a:pt x="18376" y="4166"/>
                  <a:pt x="17979" y="1181"/>
                  <a:pt x="17878" y="235"/>
                </a:cubicBezTo>
                <a:cubicBezTo>
                  <a:pt x="17859" y="54"/>
                  <a:pt x="17659" y="-9"/>
                  <a:pt x="17419" y="1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8" name="矢印"/>
          <p:cNvSpPr/>
          <p:nvPr/>
        </p:nvSpPr>
        <p:spPr>
          <a:xfrm>
            <a:off x="3748479" y="2987813"/>
            <a:ext cx="1075684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9" name="レモン/ライム"/>
          <p:cNvSpPr/>
          <p:nvPr/>
        </p:nvSpPr>
        <p:spPr>
          <a:xfrm>
            <a:off x="2665563" y="3059556"/>
            <a:ext cx="636278" cy="401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0" name="リンゴ"/>
          <p:cNvSpPr/>
          <p:nvPr/>
        </p:nvSpPr>
        <p:spPr>
          <a:xfrm>
            <a:off x="1643000" y="3500117"/>
            <a:ext cx="577193" cy="65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1" name="リンゴ"/>
          <p:cNvSpPr/>
          <p:nvPr/>
        </p:nvSpPr>
        <p:spPr>
          <a:xfrm>
            <a:off x="2926623" y="2322050"/>
            <a:ext cx="577193" cy="65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2" name="リンゴ"/>
          <p:cNvSpPr/>
          <p:nvPr/>
        </p:nvSpPr>
        <p:spPr>
          <a:xfrm>
            <a:off x="1579263" y="2716152"/>
            <a:ext cx="577193" cy="65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3" name="レモン/ライム"/>
          <p:cNvSpPr/>
          <p:nvPr/>
        </p:nvSpPr>
        <p:spPr>
          <a:xfrm>
            <a:off x="2218926" y="2706952"/>
            <a:ext cx="636278" cy="401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5" name="レモン/ライム"/>
          <p:cNvSpPr/>
          <p:nvPr/>
        </p:nvSpPr>
        <p:spPr>
          <a:xfrm>
            <a:off x="912351" y="2302974"/>
            <a:ext cx="636278" cy="401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301" y="0"/>
                  <a:pt x="2529" y="3506"/>
                  <a:pt x="1507" y="8229"/>
                </a:cubicBezTo>
                <a:cubicBezTo>
                  <a:pt x="1398" y="8733"/>
                  <a:pt x="1137" y="9104"/>
                  <a:pt x="819" y="9277"/>
                </a:cubicBezTo>
                <a:cubicBezTo>
                  <a:pt x="334" y="9543"/>
                  <a:pt x="0" y="10125"/>
                  <a:pt x="0" y="10800"/>
                </a:cubicBezTo>
                <a:cubicBezTo>
                  <a:pt x="0" y="11475"/>
                  <a:pt x="334" y="12057"/>
                  <a:pt x="819" y="12323"/>
                </a:cubicBezTo>
                <a:cubicBezTo>
                  <a:pt x="1137" y="12496"/>
                  <a:pt x="1398" y="12867"/>
                  <a:pt x="1507" y="13371"/>
                </a:cubicBezTo>
                <a:cubicBezTo>
                  <a:pt x="2529" y="18094"/>
                  <a:pt x="6301" y="21600"/>
                  <a:pt x="10800" y="21600"/>
                </a:cubicBezTo>
                <a:cubicBezTo>
                  <a:pt x="15299" y="21600"/>
                  <a:pt x="19071" y="18094"/>
                  <a:pt x="20093" y="13371"/>
                </a:cubicBezTo>
                <a:cubicBezTo>
                  <a:pt x="20202" y="12867"/>
                  <a:pt x="20463" y="12496"/>
                  <a:pt x="20781" y="12323"/>
                </a:cubicBezTo>
                <a:cubicBezTo>
                  <a:pt x="21266" y="12057"/>
                  <a:pt x="21600" y="11475"/>
                  <a:pt x="21600" y="10800"/>
                </a:cubicBezTo>
                <a:cubicBezTo>
                  <a:pt x="21600" y="10125"/>
                  <a:pt x="21266" y="9543"/>
                  <a:pt x="20781" y="9277"/>
                </a:cubicBezTo>
                <a:cubicBezTo>
                  <a:pt x="20463" y="9104"/>
                  <a:pt x="20202" y="8733"/>
                  <a:pt x="20093" y="8229"/>
                </a:cubicBezTo>
                <a:cubicBezTo>
                  <a:pt x="19071" y="3506"/>
                  <a:pt x="15299" y="0"/>
                  <a:pt x="10800" y="0"/>
                </a:cubicBezTo>
                <a:close/>
              </a:path>
            </a:pathLst>
          </a:custGeom>
          <a:solidFill>
            <a:srgbClr val="FFFB00"/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7" name="バナナ"/>
          <p:cNvSpPr/>
          <p:nvPr/>
        </p:nvSpPr>
        <p:spPr>
          <a:xfrm>
            <a:off x="2298282" y="3418588"/>
            <a:ext cx="478227" cy="507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48" h="20072" extrusionOk="0">
                <a:moveTo>
                  <a:pt x="17419" y="1"/>
                </a:moveTo>
                <a:cubicBezTo>
                  <a:pt x="17020" y="17"/>
                  <a:pt x="16510" y="237"/>
                  <a:pt x="16540" y="455"/>
                </a:cubicBezTo>
                <a:cubicBezTo>
                  <a:pt x="16966" y="3528"/>
                  <a:pt x="16746" y="4498"/>
                  <a:pt x="16243" y="5038"/>
                </a:cubicBezTo>
                <a:cubicBezTo>
                  <a:pt x="11841" y="9762"/>
                  <a:pt x="13185" y="11967"/>
                  <a:pt x="3522" y="15416"/>
                </a:cubicBezTo>
                <a:cubicBezTo>
                  <a:pt x="1632" y="16073"/>
                  <a:pt x="481" y="16953"/>
                  <a:pt x="0" y="18249"/>
                </a:cubicBezTo>
                <a:cubicBezTo>
                  <a:pt x="245" y="18993"/>
                  <a:pt x="538" y="19412"/>
                  <a:pt x="538" y="19412"/>
                </a:cubicBezTo>
                <a:cubicBezTo>
                  <a:pt x="538" y="19412"/>
                  <a:pt x="4624" y="21591"/>
                  <a:pt x="11089" y="18030"/>
                </a:cubicBezTo>
                <a:cubicBezTo>
                  <a:pt x="17845" y="14310"/>
                  <a:pt x="21600" y="9045"/>
                  <a:pt x="18376" y="4166"/>
                </a:cubicBezTo>
                <a:cubicBezTo>
                  <a:pt x="18376" y="4166"/>
                  <a:pt x="17979" y="1181"/>
                  <a:pt x="17878" y="235"/>
                </a:cubicBezTo>
                <a:cubicBezTo>
                  <a:pt x="17859" y="54"/>
                  <a:pt x="17659" y="-9"/>
                  <a:pt x="17419" y="1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8" name="バナナ"/>
          <p:cNvSpPr/>
          <p:nvPr/>
        </p:nvSpPr>
        <p:spPr>
          <a:xfrm>
            <a:off x="704657" y="3034659"/>
            <a:ext cx="478227" cy="507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48" h="20072" extrusionOk="0">
                <a:moveTo>
                  <a:pt x="17419" y="1"/>
                </a:moveTo>
                <a:cubicBezTo>
                  <a:pt x="17020" y="17"/>
                  <a:pt x="16510" y="237"/>
                  <a:pt x="16540" y="455"/>
                </a:cubicBezTo>
                <a:cubicBezTo>
                  <a:pt x="16966" y="3528"/>
                  <a:pt x="16746" y="4498"/>
                  <a:pt x="16243" y="5038"/>
                </a:cubicBezTo>
                <a:cubicBezTo>
                  <a:pt x="11841" y="9762"/>
                  <a:pt x="13185" y="11967"/>
                  <a:pt x="3522" y="15416"/>
                </a:cubicBezTo>
                <a:cubicBezTo>
                  <a:pt x="1632" y="16073"/>
                  <a:pt x="481" y="16953"/>
                  <a:pt x="0" y="18249"/>
                </a:cubicBezTo>
                <a:cubicBezTo>
                  <a:pt x="245" y="18993"/>
                  <a:pt x="538" y="19412"/>
                  <a:pt x="538" y="19412"/>
                </a:cubicBezTo>
                <a:cubicBezTo>
                  <a:pt x="538" y="19412"/>
                  <a:pt x="4624" y="21591"/>
                  <a:pt x="11089" y="18030"/>
                </a:cubicBezTo>
                <a:cubicBezTo>
                  <a:pt x="17845" y="14310"/>
                  <a:pt x="21600" y="9045"/>
                  <a:pt x="18376" y="4166"/>
                </a:cubicBezTo>
                <a:cubicBezTo>
                  <a:pt x="18376" y="4166"/>
                  <a:pt x="17979" y="1181"/>
                  <a:pt x="17878" y="235"/>
                </a:cubicBezTo>
                <a:cubicBezTo>
                  <a:pt x="17859" y="54"/>
                  <a:pt x="17659" y="-9"/>
                  <a:pt x="17419" y="1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70" name="角丸四角形"/>
          <p:cNvSpPr/>
          <p:nvPr/>
        </p:nvSpPr>
        <p:spPr>
          <a:xfrm>
            <a:off x="4906283" y="2759404"/>
            <a:ext cx="1611519" cy="1044387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71" name="識別器"/>
          <p:cNvSpPr txBox="1"/>
          <p:nvPr/>
        </p:nvSpPr>
        <p:spPr>
          <a:xfrm>
            <a:off x="4601733" y="2922876"/>
            <a:ext cx="2220617" cy="3328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numCol="1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sz="1913" dirty="0" err="1"/>
              <a:t>識別器</a:t>
            </a:r>
            <a:endParaRPr sz="1913" dirty="0"/>
          </a:p>
        </p:txBody>
      </p:sp>
      <p:sp>
        <p:nvSpPr>
          <p:cNvPr id="172" name="(≒分類マシーン)"/>
          <p:cNvSpPr txBox="1"/>
          <p:nvPr/>
        </p:nvSpPr>
        <p:spPr>
          <a:xfrm>
            <a:off x="4601733" y="3344437"/>
            <a:ext cx="2220617" cy="263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numCol="1" anchor="ctr">
            <a:spAutoFit/>
          </a:bodyPr>
          <a:lstStyle>
            <a:lvl1pPr>
              <a:defRPr sz="3900">
                <a:solidFill>
                  <a:srgbClr val="FFFFFF"/>
                </a:solidFill>
              </a:defRPr>
            </a:lvl1pPr>
          </a:lstStyle>
          <a:p>
            <a:r>
              <a:rPr sz="1463" dirty="0"/>
              <a:t>(≒</a:t>
            </a:r>
            <a:r>
              <a:rPr sz="1463" dirty="0" err="1"/>
              <a:t>分類マシーン</a:t>
            </a:r>
            <a:r>
              <a:rPr sz="1463" dirty="0"/>
              <a:t>)</a:t>
            </a:r>
          </a:p>
        </p:txBody>
      </p:sp>
      <p:sp>
        <p:nvSpPr>
          <p:cNvPr id="179" name="りんご"/>
          <p:cNvSpPr txBox="1"/>
          <p:nvPr/>
        </p:nvSpPr>
        <p:spPr>
          <a:xfrm>
            <a:off x="2606762" y="1823996"/>
            <a:ext cx="543418" cy="24051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numCol="1" anchor="ctr">
            <a:spAutoFit/>
          </a:bodyPr>
          <a:lstStyle>
            <a:lvl1pPr algn="l">
              <a:defRPr sz="3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313"/>
              <a:t>りんご</a:t>
            </a:r>
          </a:p>
        </p:txBody>
      </p:sp>
      <p:sp>
        <p:nvSpPr>
          <p:cNvPr id="203" name="接続の線"/>
          <p:cNvSpPr/>
          <p:nvPr/>
        </p:nvSpPr>
        <p:spPr>
          <a:xfrm>
            <a:off x="2475130" y="1812879"/>
            <a:ext cx="262058" cy="264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497" extrusionOk="0">
                <a:moveTo>
                  <a:pt x="0" y="18497"/>
                </a:moveTo>
                <a:cubicBezTo>
                  <a:pt x="3213" y="2525"/>
                  <a:pt x="10413" y="-3103"/>
                  <a:pt x="21600" y="1613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/>
          <a:lstStyle/>
          <a:p>
            <a:endParaRPr sz="422"/>
          </a:p>
        </p:txBody>
      </p:sp>
      <p:sp>
        <p:nvSpPr>
          <p:cNvPr id="181" name="りんご"/>
          <p:cNvSpPr txBox="1"/>
          <p:nvPr/>
        </p:nvSpPr>
        <p:spPr>
          <a:xfrm>
            <a:off x="3500144" y="2163122"/>
            <a:ext cx="543418" cy="24051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numCol="1" anchor="ctr">
            <a:spAutoFit/>
          </a:bodyPr>
          <a:lstStyle>
            <a:lvl1pPr algn="l">
              <a:defRPr sz="3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313" dirty="0" err="1"/>
              <a:t>りんご</a:t>
            </a:r>
            <a:endParaRPr sz="1313" dirty="0"/>
          </a:p>
        </p:txBody>
      </p:sp>
      <p:sp>
        <p:nvSpPr>
          <p:cNvPr id="204" name="接続の線"/>
          <p:cNvSpPr/>
          <p:nvPr/>
        </p:nvSpPr>
        <p:spPr>
          <a:xfrm rot="2452720" flipH="1" flipV="1">
            <a:off x="3546065" y="2409074"/>
            <a:ext cx="133752" cy="33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60" h="21600" extrusionOk="0">
                <a:moveTo>
                  <a:pt x="16360" y="21600"/>
                </a:moveTo>
                <a:cubicBezTo>
                  <a:pt x="-3296" y="11229"/>
                  <a:pt x="-5240" y="4029"/>
                  <a:pt x="10527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/>
          <a:lstStyle/>
          <a:p>
            <a:endParaRPr sz="422"/>
          </a:p>
        </p:txBody>
      </p:sp>
      <p:sp>
        <p:nvSpPr>
          <p:cNvPr id="183" name="りんご"/>
          <p:cNvSpPr txBox="1"/>
          <p:nvPr/>
        </p:nvSpPr>
        <p:spPr>
          <a:xfrm>
            <a:off x="956646" y="2735523"/>
            <a:ext cx="543418" cy="24051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numCol="1" anchor="ctr">
            <a:spAutoFit/>
          </a:bodyPr>
          <a:lstStyle>
            <a:lvl1pPr algn="l">
              <a:defRPr sz="3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313"/>
              <a:t>りんご</a:t>
            </a:r>
          </a:p>
        </p:txBody>
      </p:sp>
      <p:sp>
        <p:nvSpPr>
          <p:cNvPr id="205" name="接続の線"/>
          <p:cNvSpPr/>
          <p:nvPr/>
        </p:nvSpPr>
        <p:spPr>
          <a:xfrm>
            <a:off x="1472764" y="2961657"/>
            <a:ext cx="122133" cy="22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2749" y="18662"/>
                  <a:pt x="5549" y="11462"/>
                  <a:pt x="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/>
          <a:lstStyle/>
          <a:p>
            <a:endParaRPr sz="422"/>
          </a:p>
        </p:txBody>
      </p:sp>
      <p:sp>
        <p:nvSpPr>
          <p:cNvPr id="185" name="りんご"/>
          <p:cNvSpPr txBox="1"/>
          <p:nvPr/>
        </p:nvSpPr>
        <p:spPr>
          <a:xfrm>
            <a:off x="1055263" y="4223682"/>
            <a:ext cx="543418" cy="24051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numCol="1" anchor="ctr">
            <a:spAutoFit/>
          </a:bodyPr>
          <a:lstStyle>
            <a:lvl1pPr algn="l">
              <a:defRPr sz="3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313"/>
              <a:t>りんご</a:t>
            </a:r>
          </a:p>
        </p:txBody>
      </p:sp>
      <p:cxnSp>
        <p:nvCxnSpPr>
          <p:cNvPr id="186" name="接続の線"/>
          <p:cNvCxnSpPr>
            <a:cxnSpLocks/>
          </p:cNvCxnSpPr>
          <p:nvPr/>
        </p:nvCxnSpPr>
        <p:spPr>
          <a:xfrm flipH="1">
            <a:off x="1297185" y="4012555"/>
            <a:ext cx="361443" cy="208408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  <p:sp>
        <p:nvSpPr>
          <p:cNvPr id="193" name="ばなな"/>
          <p:cNvSpPr txBox="1"/>
          <p:nvPr/>
        </p:nvSpPr>
        <p:spPr>
          <a:xfrm>
            <a:off x="2338893" y="4162959"/>
            <a:ext cx="543418" cy="24051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numCol="1" anchor="ctr">
            <a:spAutoFit/>
          </a:bodyPr>
          <a:lstStyle>
            <a:lvl1pPr algn="l">
              <a:defRPr sz="3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313"/>
              <a:t>ばなな</a:t>
            </a:r>
          </a:p>
        </p:txBody>
      </p:sp>
      <p:sp>
        <p:nvSpPr>
          <p:cNvPr id="208" name="接続の線"/>
          <p:cNvSpPr/>
          <p:nvPr/>
        </p:nvSpPr>
        <p:spPr>
          <a:xfrm>
            <a:off x="2329707" y="3917668"/>
            <a:ext cx="101694" cy="26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80" h="21600" extrusionOk="0">
                <a:moveTo>
                  <a:pt x="1257" y="21600"/>
                </a:moveTo>
                <a:cubicBezTo>
                  <a:pt x="-2820" y="16597"/>
                  <a:pt x="3021" y="9397"/>
                  <a:pt x="1878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/>
          <a:lstStyle/>
          <a:p>
            <a:endParaRPr sz="422"/>
          </a:p>
        </p:txBody>
      </p:sp>
      <p:sp>
        <p:nvSpPr>
          <p:cNvPr id="195" name="ばなな"/>
          <p:cNvSpPr txBox="1"/>
          <p:nvPr/>
        </p:nvSpPr>
        <p:spPr>
          <a:xfrm>
            <a:off x="441383" y="4162959"/>
            <a:ext cx="543418" cy="24051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numCol="1" anchor="ctr">
            <a:spAutoFit/>
          </a:bodyPr>
          <a:lstStyle>
            <a:lvl1pPr algn="l">
              <a:defRPr sz="3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313"/>
              <a:t>ばなな</a:t>
            </a:r>
          </a:p>
        </p:txBody>
      </p:sp>
      <p:cxnSp>
        <p:nvCxnSpPr>
          <p:cNvPr id="196" name="接続の線"/>
          <p:cNvCxnSpPr>
            <a:cxnSpLocks/>
          </p:cNvCxnSpPr>
          <p:nvPr/>
        </p:nvCxnSpPr>
        <p:spPr>
          <a:xfrm flipV="1">
            <a:off x="571649" y="4048639"/>
            <a:ext cx="219219" cy="129287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  <p:sp>
        <p:nvSpPr>
          <p:cNvPr id="197" name="ばなな"/>
          <p:cNvSpPr txBox="1"/>
          <p:nvPr/>
        </p:nvSpPr>
        <p:spPr>
          <a:xfrm>
            <a:off x="381509" y="3017139"/>
            <a:ext cx="543418" cy="24051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numCol="1" anchor="ctr">
            <a:spAutoFit/>
          </a:bodyPr>
          <a:lstStyle>
            <a:lvl1pPr algn="l">
              <a:defRPr sz="3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313"/>
              <a:t>ばなな</a:t>
            </a:r>
          </a:p>
        </p:txBody>
      </p:sp>
      <p:sp>
        <p:nvSpPr>
          <p:cNvPr id="209" name="接続の線"/>
          <p:cNvSpPr/>
          <p:nvPr/>
        </p:nvSpPr>
        <p:spPr>
          <a:xfrm>
            <a:off x="758053" y="3239110"/>
            <a:ext cx="12925" cy="1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48" h="21600" extrusionOk="0">
                <a:moveTo>
                  <a:pt x="19148" y="21600"/>
                </a:moveTo>
                <a:cubicBezTo>
                  <a:pt x="3635" y="17276"/>
                  <a:pt x="-2452" y="10076"/>
                  <a:pt x="888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/>
          <a:lstStyle/>
          <a:p>
            <a:endParaRPr sz="422"/>
          </a:p>
        </p:txBody>
      </p:sp>
      <p:sp>
        <p:nvSpPr>
          <p:cNvPr id="199" name="レモン"/>
          <p:cNvSpPr txBox="1"/>
          <p:nvPr/>
        </p:nvSpPr>
        <p:spPr>
          <a:xfrm>
            <a:off x="545024" y="2031415"/>
            <a:ext cx="543418" cy="24051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numCol="1" anchor="ctr">
            <a:spAutoFit/>
          </a:bodyPr>
          <a:lstStyle>
            <a:lvl1pPr algn="l">
              <a:defRPr sz="3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313"/>
              <a:t>レモン</a:t>
            </a:r>
          </a:p>
        </p:txBody>
      </p:sp>
      <p:sp>
        <p:nvSpPr>
          <p:cNvPr id="210" name="接続の線"/>
          <p:cNvSpPr/>
          <p:nvPr/>
        </p:nvSpPr>
        <p:spPr>
          <a:xfrm>
            <a:off x="1090529" y="2029210"/>
            <a:ext cx="360332" cy="309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06" h="21600" extrusionOk="0">
                <a:moveTo>
                  <a:pt x="16665" y="21600"/>
                </a:moveTo>
                <a:cubicBezTo>
                  <a:pt x="21600" y="11950"/>
                  <a:pt x="16045" y="4750"/>
                  <a:pt x="0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/>
          <a:lstStyle/>
          <a:p>
            <a:endParaRPr sz="422"/>
          </a:p>
        </p:txBody>
      </p:sp>
      <p:sp>
        <p:nvSpPr>
          <p:cNvPr id="202" name="教師あり学習は正解をセットで学習させて識別器を作る"/>
          <p:cNvSpPr txBox="1"/>
          <p:nvPr/>
        </p:nvSpPr>
        <p:spPr>
          <a:xfrm>
            <a:off x="583824" y="756102"/>
            <a:ext cx="7702701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2000" b="1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教師あり</a:t>
            </a:r>
            <a:r>
              <a:rPr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機械</a:t>
            </a:r>
            <a:r>
              <a:rPr sz="2000" b="1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学習は</a:t>
            </a:r>
            <a:r>
              <a:rPr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特徴のデータ</a:t>
            </a:r>
            <a:r>
              <a:rPr lang="en-US" altLang="ja-JP" sz="20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絵や色など）と「</a:t>
            </a:r>
            <a:r>
              <a:rPr sz="2000" b="1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正解</a:t>
            </a:r>
            <a:r>
              <a:rPr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」</a:t>
            </a:r>
            <a:r>
              <a:rPr sz="2000" b="1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をセットで学習させて識別器を作る</a:t>
            </a:r>
            <a:endParaRPr sz="20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リンゴ">
            <a:extLst>
              <a:ext uri="{FF2B5EF4-FFF2-40B4-BE49-F238E27FC236}">
                <a16:creationId xmlns:a16="http://schemas.microsoft.com/office/drawing/2014/main" id="{39B0841E-C5C6-F90D-564D-8EF8B28AE740}"/>
              </a:ext>
            </a:extLst>
          </p:cNvPr>
          <p:cNvSpPr/>
          <p:nvPr/>
        </p:nvSpPr>
        <p:spPr>
          <a:xfrm>
            <a:off x="7633510" y="2875740"/>
            <a:ext cx="577194" cy="65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矢印">
            <a:extLst>
              <a:ext uri="{FF2B5EF4-FFF2-40B4-BE49-F238E27FC236}">
                <a16:creationId xmlns:a16="http://schemas.microsoft.com/office/drawing/2014/main" id="{9B725CDA-069E-F7D3-EF72-56D8D1690E52}"/>
              </a:ext>
            </a:extLst>
          </p:cNvPr>
          <p:cNvSpPr/>
          <p:nvPr/>
        </p:nvSpPr>
        <p:spPr>
          <a:xfrm flipH="1">
            <a:off x="6580547" y="3003209"/>
            <a:ext cx="953581" cy="524473"/>
          </a:xfrm>
          <a:prstGeom prst="rightArrow">
            <a:avLst>
              <a:gd name="adj1" fmla="val 32000"/>
              <a:gd name="adj2" fmla="val 6580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矢印">
            <a:extLst>
              <a:ext uri="{FF2B5EF4-FFF2-40B4-BE49-F238E27FC236}">
                <a16:creationId xmlns:a16="http://schemas.microsoft.com/office/drawing/2014/main" id="{928E8B3E-6DEF-C375-2ED5-8BA50E232059}"/>
              </a:ext>
            </a:extLst>
          </p:cNvPr>
          <p:cNvSpPr/>
          <p:nvPr/>
        </p:nvSpPr>
        <p:spPr>
          <a:xfrm rot="12549222" flipH="1">
            <a:off x="6614131" y="3626488"/>
            <a:ext cx="845256" cy="474643"/>
          </a:xfrm>
          <a:prstGeom prst="rightArrow">
            <a:avLst>
              <a:gd name="adj1" fmla="val 32000"/>
              <a:gd name="adj2" fmla="val 6580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" name="りんご!!">
            <a:extLst>
              <a:ext uri="{FF2B5EF4-FFF2-40B4-BE49-F238E27FC236}">
                <a16:creationId xmlns:a16="http://schemas.microsoft.com/office/drawing/2014/main" id="{776EAA51-F0B2-0BC5-457B-87FFED98903F}"/>
              </a:ext>
            </a:extLst>
          </p:cNvPr>
          <p:cNvSpPr txBox="1"/>
          <p:nvPr/>
        </p:nvSpPr>
        <p:spPr>
          <a:xfrm>
            <a:off x="7454566" y="3863809"/>
            <a:ext cx="831959" cy="35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2025" b="1" dirty="0" err="1">
                <a:solidFill>
                  <a:srgbClr val="FF0000"/>
                </a:solidFill>
              </a:rPr>
              <a:t>りんご</a:t>
            </a:r>
            <a:endParaRPr sz="2025" b="1" dirty="0">
              <a:solidFill>
                <a:srgbClr val="FF0000"/>
              </a:solidFill>
            </a:endParaRPr>
          </a:p>
        </p:txBody>
      </p:sp>
      <p:sp>
        <p:nvSpPr>
          <p:cNvPr id="2" name="学習">
            <a:extLst>
              <a:ext uri="{FF2B5EF4-FFF2-40B4-BE49-F238E27FC236}">
                <a16:creationId xmlns:a16="http://schemas.microsoft.com/office/drawing/2014/main" id="{1142B059-79CA-5B25-0515-BE984CE7FFFB}"/>
              </a:ext>
            </a:extLst>
          </p:cNvPr>
          <p:cNvSpPr txBox="1"/>
          <p:nvPr/>
        </p:nvSpPr>
        <p:spPr>
          <a:xfrm>
            <a:off x="3958701" y="3404295"/>
            <a:ext cx="432811" cy="27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538" dirty="0" err="1"/>
              <a:t>学習</a:t>
            </a:r>
            <a:endParaRPr sz="1538" dirty="0"/>
          </a:p>
        </p:txBody>
      </p:sp>
      <p:sp>
        <p:nvSpPr>
          <p:cNvPr id="7" name="学習">
            <a:extLst>
              <a:ext uri="{FF2B5EF4-FFF2-40B4-BE49-F238E27FC236}">
                <a16:creationId xmlns:a16="http://schemas.microsoft.com/office/drawing/2014/main" id="{5C6AD019-F772-93D2-0611-4694B3C02964}"/>
              </a:ext>
            </a:extLst>
          </p:cNvPr>
          <p:cNvSpPr txBox="1"/>
          <p:nvPr/>
        </p:nvSpPr>
        <p:spPr>
          <a:xfrm>
            <a:off x="5762425" y="3967263"/>
            <a:ext cx="1221488" cy="27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538"/>
              <a:t>予測（分類）</a:t>
            </a:r>
            <a:endParaRPr sz="1538" dirty="0"/>
          </a:p>
        </p:txBody>
      </p:sp>
      <p:sp>
        <p:nvSpPr>
          <p:cNvPr id="8" name="学習">
            <a:extLst>
              <a:ext uri="{FF2B5EF4-FFF2-40B4-BE49-F238E27FC236}">
                <a16:creationId xmlns:a16="http://schemas.microsoft.com/office/drawing/2014/main" id="{9FB19CBC-456F-0C3C-16BF-66CCE5B7F021}"/>
              </a:ext>
            </a:extLst>
          </p:cNvPr>
          <p:cNvSpPr txBox="1"/>
          <p:nvPr/>
        </p:nvSpPr>
        <p:spPr>
          <a:xfrm>
            <a:off x="6816167" y="2641910"/>
            <a:ext cx="432811" cy="27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538"/>
              <a:t>入力</a:t>
            </a:r>
            <a:endParaRPr sz="1538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58A98FD-88E8-EB12-7AE7-2FCCE9A6BF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70259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= 回帰分析は与えられたデータが当てはまるような関数を考える"/>
          <p:cNvSpPr txBox="1"/>
          <p:nvPr/>
        </p:nvSpPr>
        <p:spPr>
          <a:xfrm>
            <a:off x="1275774" y="2225501"/>
            <a:ext cx="709328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2000" b="1"/>
              <a:t>教師あり機械学習のアルゴリズム（方法）はたくさんある</a:t>
            </a:r>
            <a:endParaRPr sz="2000" b="1" dirty="0"/>
          </a:p>
        </p:txBody>
      </p:sp>
      <p:sp>
        <p:nvSpPr>
          <p:cNvPr id="24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46" name="回帰分析"/>
          <p:cNvSpPr txBox="1"/>
          <p:nvPr/>
        </p:nvSpPr>
        <p:spPr>
          <a:xfrm>
            <a:off x="0" y="1370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機械学習</a:t>
            </a:r>
            <a:endParaRPr sz="2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2E6D77-E306-93C5-3F76-57C530AB5248}"/>
              </a:ext>
            </a:extLst>
          </p:cNvPr>
          <p:cNvSpPr txBox="1"/>
          <p:nvPr/>
        </p:nvSpPr>
        <p:spPr>
          <a:xfrm>
            <a:off x="1256429" y="3016024"/>
            <a:ext cx="664284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3000"/>
              <a:t>最初に</a:t>
            </a:r>
            <a:r>
              <a:rPr lang="ja-JP" altLang="en-US" sz="3000">
                <a:solidFill>
                  <a:srgbClr val="FF0000"/>
                </a:solidFill>
              </a:rPr>
              <a:t>回帰分析</a:t>
            </a:r>
            <a:r>
              <a:rPr lang="ja-JP" altLang="en-US" sz="3000"/>
              <a:t>のアルゴリズムを実践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= 回帰分析は与えられたデータが当てはまるような関数を考える">
            <a:extLst>
              <a:ext uri="{FF2B5EF4-FFF2-40B4-BE49-F238E27FC236}">
                <a16:creationId xmlns:a16="http://schemas.microsoft.com/office/drawing/2014/main" id="{CAE593EB-2357-D255-91BB-038CE892DA40}"/>
              </a:ext>
            </a:extLst>
          </p:cNvPr>
          <p:cNvSpPr txBox="1"/>
          <p:nvPr/>
        </p:nvSpPr>
        <p:spPr>
          <a:xfrm>
            <a:off x="839840" y="973317"/>
            <a:ext cx="7644942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2000" b="1"/>
              <a:t>医療と</a:t>
            </a:r>
            <a:r>
              <a:rPr lang="en-US" altLang="ja-JP" sz="2000" b="1" dirty="0"/>
              <a:t>AI</a:t>
            </a:r>
            <a:r>
              <a:rPr lang="ja-JP" altLang="en-US" sz="2000" b="1"/>
              <a:t>・ビッグデータ入門の演習</a:t>
            </a:r>
            <a:r>
              <a:rPr lang="en-US" altLang="ja-JP" sz="2000" b="1" dirty="0"/>
              <a:t>8~14</a:t>
            </a:r>
            <a:r>
              <a:rPr lang="ja-JP" altLang="en-US" sz="2000" b="1"/>
              <a:t>では、医療分野でよく使われている「教師あり機械学習」について実践していきます</a:t>
            </a:r>
            <a:endParaRPr sz="2000" b="1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97AFD5-899A-DEF4-8A44-F5C7D804BA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6</a:t>
            </a:fld>
            <a:endParaRPr lang="ja-JP" alt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単回帰分析"/>
          <p:cNvSpPr txBox="1"/>
          <p:nvPr/>
        </p:nvSpPr>
        <p:spPr>
          <a:xfrm>
            <a:off x="506051" y="1296529"/>
            <a:ext cx="1577356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/>
            </a:lvl1pPr>
          </a:lstStyle>
          <a:p>
            <a:r>
              <a:rPr lang="ja-JP" altLang="en-US" sz="2400"/>
              <a:t>線形回帰式</a:t>
            </a:r>
            <a:endParaRPr sz="2400" dirty="0"/>
          </a:p>
        </p:txBody>
      </p:sp>
      <p:sp>
        <p:nvSpPr>
          <p:cNvPr id="240" name="説明変数"/>
          <p:cNvSpPr txBox="1"/>
          <p:nvPr/>
        </p:nvSpPr>
        <p:spPr>
          <a:xfrm>
            <a:off x="1351811" y="2736076"/>
            <a:ext cx="6525901" cy="71758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1000" tIns="81000" rIns="81000" bIns="810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00" b="1" dirty="0" err="1"/>
              <a:t>説明変数</a:t>
            </a:r>
            <a:r>
              <a:rPr lang="ja-JP" altLang="en-US" sz="1800" b="1"/>
              <a:t>とは、機械学習でいう「特徴量」（特徴のデータ）</a:t>
            </a:r>
            <a:endParaRPr lang="en-US" altLang="ja-JP" sz="1800" b="1" dirty="0"/>
          </a:p>
          <a:p>
            <a:pPr algn="l"/>
            <a:r>
              <a:rPr lang="ja-JP" altLang="en-US" sz="1800" b="1"/>
              <a:t>目的変数とは、「正解の値」</a:t>
            </a:r>
            <a:endParaRPr lang="en-US" altLang="ja-JP" sz="1800" b="1" dirty="0"/>
          </a:p>
        </p:txBody>
      </p:sp>
      <p:sp>
        <p:nvSpPr>
          <p:cNvPr id="243" name="y = b0 + b1x (y : 目的変数、x : 説明変数、b0 : 切片、b1 : 傾き)"/>
          <p:cNvSpPr txBox="1"/>
          <p:nvPr/>
        </p:nvSpPr>
        <p:spPr>
          <a:xfrm>
            <a:off x="2447221" y="1758047"/>
            <a:ext cx="4539704" cy="350096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5100"/>
            </a:pPr>
            <a:r>
              <a:rPr sz="2025" dirty="0"/>
              <a:t>y = b</a:t>
            </a:r>
            <a:r>
              <a:rPr sz="2025" baseline="-5999" dirty="0"/>
              <a:t>0</a:t>
            </a:r>
            <a:r>
              <a:rPr sz="2025" dirty="0"/>
              <a:t> + b</a:t>
            </a:r>
            <a:r>
              <a:rPr sz="2025" baseline="-5999" dirty="0"/>
              <a:t>1</a:t>
            </a:r>
            <a:r>
              <a:rPr sz="2025" dirty="0"/>
              <a:t>x</a:t>
            </a:r>
            <a:r>
              <a:rPr lang="en-US" sz="2025" baseline="-25000" dirty="0"/>
              <a:t>1</a:t>
            </a:r>
            <a:r>
              <a:rPr lang="en-US" sz="2025" dirty="0"/>
              <a:t> + b</a:t>
            </a:r>
            <a:r>
              <a:rPr lang="en-US" sz="2025" baseline="-25000" dirty="0"/>
              <a:t>2</a:t>
            </a:r>
            <a:r>
              <a:rPr lang="en-US" sz="2025" dirty="0"/>
              <a:t>x</a:t>
            </a:r>
            <a:r>
              <a:rPr lang="en-US" sz="2025" baseline="-25000" dirty="0"/>
              <a:t>2</a:t>
            </a:r>
            <a:r>
              <a:rPr lang="en-US" sz="2025" dirty="0"/>
              <a:t> + … + </a:t>
            </a:r>
            <a:r>
              <a:rPr lang="en-US" sz="2025" dirty="0" err="1"/>
              <a:t>b</a:t>
            </a:r>
            <a:r>
              <a:rPr lang="en-US" sz="2025" baseline="-25000" dirty="0" err="1"/>
              <a:t>n</a:t>
            </a:r>
            <a:r>
              <a:rPr lang="en-US" sz="2025" dirty="0" err="1"/>
              <a:t>x</a:t>
            </a:r>
            <a:r>
              <a:rPr lang="en-US" sz="2025" baseline="-25000" dirty="0" err="1"/>
              <a:t>n</a:t>
            </a:r>
            <a:r>
              <a:rPr sz="2025" dirty="0"/>
              <a:t>　</a:t>
            </a:r>
          </a:p>
        </p:txBody>
      </p:sp>
      <p:sp>
        <p:nvSpPr>
          <p:cNvPr id="244" name="= 回帰分析は与えられたデータが当てはまるような関数を考える"/>
          <p:cNvSpPr txBox="1"/>
          <p:nvPr/>
        </p:nvSpPr>
        <p:spPr>
          <a:xfrm>
            <a:off x="355725" y="823449"/>
            <a:ext cx="657071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2000" b="1" dirty="0" err="1"/>
              <a:t>回帰は与えられたデータ</a:t>
            </a:r>
            <a:r>
              <a:rPr lang="ja-JP" altLang="en-US" sz="2000" b="1"/>
              <a:t>を</a:t>
            </a:r>
            <a:r>
              <a:rPr sz="2000" b="1" dirty="0" err="1"/>
              <a:t>関数</a:t>
            </a:r>
            <a:r>
              <a:rPr lang="ja-JP" altLang="en-US" sz="2000" b="1"/>
              <a:t>（式）に当てはめる方法</a:t>
            </a:r>
            <a:endParaRPr sz="2000" b="1" dirty="0"/>
          </a:p>
        </p:txBody>
      </p:sp>
      <p:sp>
        <p:nvSpPr>
          <p:cNvPr id="24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46" name="回帰分析"/>
          <p:cNvSpPr txBox="1"/>
          <p:nvPr/>
        </p:nvSpPr>
        <p:spPr>
          <a:xfrm>
            <a:off x="0" y="26770"/>
            <a:ext cx="9149851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sz="2800" dirty="0" err="1"/>
              <a:t>回帰分析</a:t>
            </a:r>
            <a:endParaRPr sz="2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7A6AD3C-B1F8-7F16-0F3B-B520BB15A74B}"/>
              </a:ext>
            </a:extLst>
          </p:cNvPr>
          <p:cNvSpPr/>
          <p:nvPr/>
        </p:nvSpPr>
        <p:spPr>
          <a:xfrm>
            <a:off x="1090246" y="1704334"/>
            <a:ext cx="7253654" cy="503999"/>
          </a:xfrm>
          <a:prstGeom prst="rect">
            <a:avLst/>
          </a:prstGeom>
          <a:noFill/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1D88299-447B-0C14-9ED6-63D1FFB2F9B2}"/>
              </a:ext>
            </a:extLst>
          </p:cNvPr>
          <p:cNvSpPr txBox="1"/>
          <p:nvPr/>
        </p:nvSpPr>
        <p:spPr>
          <a:xfrm>
            <a:off x="2329784" y="2270477"/>
            <a:ext cx="4574971" cy="2693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en" altLang="ja-JP" sz="1500" dirty="0"/>
              <a:t>(y : </a:t>
            </a:r>
            <a:r>
              <a:rPr lang="ja-JP" altLang="en-US" sz="1500"/>
              <a:t>目的変数、</a:t>
            </a:r>
            <a:r>
              <a:rPr lang="en" altLang="ja-JP" sz="1500" dirty="0" err="1"/>
              <a:t>x</a:t>
            </a:r>
            <a:r>
              <a:rPr lang="en" altLang="ja-JP" sz="1500" baseline="-25000" dirty="0" err="1"/>
              <a:t>n</a:t>
            </a:r>
            <a:r>
              <a:rPr lang="en" altLang="ja-JP" sz="1500" dirty="0"/>
              <a:t> : </a:t>
            </a:r>
            <a:r>
              <a:rPr lang="ja-JP" altLang="en-US" sz="1500"/>
              <a:t>説明変数、</a:t>
            </a:r>
            <a:r>
              <a:rPr lang="en" altLang="ja-JP" sz="1500" dirty="0"/>
              <a:t>b</a:t>
            </a:r>
            <a:r>
              <a:rPr lang="en" altLang="ja-JP" sz="1500" baseline="-5999" dirty="0"/>
              <a:t>0</a:t>
            </a:r>
            <a:r>
              <a:rPr lang="en" altLang="ja-JP" sz="1500" dirty="0"/>
              <a:t> : </a:t>
            </a:r>
            <a:r>
              <a:rPr lang="ja-JP" altLang="en-US" sz="1500"/>
              <a:t>切片、</a:t>
            </a:r>
            <a:r>
              <a:rPr lang="en" altLang="ja-JP" sz="1500" dirty="0"/>
              <a:t>b</a:t>
            </a:r>
            <a:r>
              <a:rPr lang="en" altLang="ja-JP" sz="1500" baseline="-5999" dirty="0"/>
              <a:t>n</a:t>
            </a:r>
            <a:r>
              <a:rPr lang="en" altLang="ja-JP" sz="1500" dirty="0"/>
              <a:t> : </a:t>
            </a:r>
            <a:r>
              <a:rPr lang="ja-JP" altLang="en-US" sz="1500"/>
              <a:t>傾き</a:t>
            </a:r>
            <a:r>
              <a:rPr lang="en-US" altLang="ja-JP" sz="1500" dirty="0"/>
              <a:t>)</a:t>
            </a:r>
            <a:endParaRPr lang="ja-JP" altLang="en-US" sz="15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BFE406C-2F47-E44D-7257-16A272B6B507}"/>
              </a:ext>
            </a:extLst>
          </p:cNvPr>
          <p:cNvSpPr/>
          <p:nvPr/>
        </p:nvSpPr>
        <p:spPr>
          <a:xfrm>
            <a:off x="2649199" y="4272773"/>
            <a:ext cx="3845602" cy="504000"/>
          </a:xfrm>
          <a:prstGeom prst="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y = b0 + b1x (y : 目的変数、x : 説明変数、b0 : 切片、b1 : 傾き)">
            <a:extLst>
              <a:ext uri="{FF2B5EF4-FFF2-40B4-BE49-F238E27FC236}">
                <a16:creationId xmlns:a16="http://schemas.microsoft.com/office/drawing/2014/main" id="{612D104A-AD2A-9EAD-3E15-FB079186F141}"/>
              </a:ext>
            </a:extLst>
          </p:cNvPr>
          <p:cNvSpPr txBox="1"/>
          <p:nvPr/>
        </p:nvSpPr>
        <p:spPr>
          <a:xfrm>
            <a:off x="3641080" y="4320051"/>
            <a:ext cx="1800173" cy="350096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5100"/>
            </a:pPr>
            <a:r>
              <a:rPr sz="2025" dirty="0"/>
              <a:t>y = b</a:t>
            </a:r>
            <a:r>
              <a:rPr sz="2025" baseline="-5999" dirty="0"/>
              <a:t>0</a:t>
            </a:r>
            <a:r>
              <a:rPr sz="2025" dirty="0"/>
              <a:t> + b</a:t>
            </a:r>
            <a:r>
              <a:rPr sz="2025" baseline="-5999" dirty="0"/>
              <a:t>1</a:t>
            </a:r>
            <a:r>
              <a:rPr sz="2025" dirty="0"/>
              <a:t>x</a:t>
            </a:r>
            <a:r>
              <a:rPr lang="en-US" sz="2025" baseline="-25000" dirty="0"/>
              <a:t>1</a:t>
            </a:r>
            <a:endParaRPr sz="2025" dirty="0"/>
          </a:p>
        </p:txBody>
      </p:sp>
      <p:sp>
        <p:nvSpPr>
          <p:cNvPr id="7" name="単回帰分析">
            <a:extLst>
              <a:ext uri="{FF2B5EF4-FFF2-40B4-BE49-F238E27FC236}">
                <a16:creationId xmlns:a16="http://schemas.microsoft.com/office/drawing/2014/main" id="{BDBD7DD3-6CCA-50A2-B388-1694FBB4C288}"/>
              </a:ext>
            </a:extLst>
          </p:cNvPr>
          <p:cNvSpPr txBox="1"/>
          <p:nvPr/>
        </p:nvSpPr>
        <p:spPr>
          <a:xfrm>
            <a:off x="2266342" y="3842626"/>
            <a:ext cx="4552529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/>
            </a:lvl1pPr>
          </a:lstStyle>
          <a:p>
            <a:r>
              <a:rPr lang="ja-JP" altLang="en-US" sz="2000"/>
              <a:t>特徴量が</a:t>
            </a:r>
            <a:r>
              <a:rPr lang="en-US" altLang="ja-JP" sz="2000" dirty="0"/>
              <a:t>1</a:t>
            </a:r>
            <a:r>
              <a:rPr lang="ja-JP" altLang="en-US" sz="2000"/>
              <a:t>つ</a:t>
            </a:r>
            <a:r>
              <a:rPr lang="en-US" altLang="ja-JP" sz="2000" dirty="0"/>
              <a:t>(n=1)</a:t>
            </a:r>
            <a:r>
              <a:rPr lang="ja-JP" altLang="en-US" sz="2000"/>
              <a:t>の時、単回帰と呼ぶ</a:t>
            </a:r>
            <a:endParaRPr sz="2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E24AA18-F88E-81CB-2F36-CECF289147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6096912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グラフ, 散布図&#10;&#10;自動的に生成された説明">
            <a:extLst>
              <a:ext uri="{FF2B5EF4-FFF2-40B4-BE49-F238E27FC236}">
                <a16:creationId xmlns:a16="http://schemas.microsoft.com/office/drawing/2014/main" id="{4D65827B-2D86-985A-9C50-BD30987C9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363" y="2002234"/>
            <a:ext cx="4300744" cy="2867163"/>
          </a:xfrm>
          <a:prstGeom prst="rect">
            <a:avLst/>
          </a:prstGeom>
        </p:spPr>
      </p:pic>
      <p:sp>
        <p:nvSpPr>
          <p:cNvPr id="248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 dirty="0"/>
          </a:p>
        </p:txBody>
      </p:sp>
      <p:sp>
        <p:nvSpPr>
          <p:cNvPr id="249" name="前回のデータ"/>
          <p:cNvSpPr txBox="1"/>
          <p:nvPr/>
        </p:nvSpPr>
        <p:spPr>
          <a:xfrm>
            <a:off x="0" y="1370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単回帰の基礎</a:t>
            </a:r>
            <a:endParaRPr sz="2800" dirty="0"/>
          </a:p>
        </p:txBody>
      </p:sp>
      <p:graphicFrame>
        <p:nvGraphicFramePr>
          <p:cNvPr id="251" name="表"/>
          <p:cNvGraphicFramePr/>
          <p:nvPr>
            <p:extLst>
              <p:ext uri="{D42A27DB-BD31-4B8C-83A1-F6EECF244321}">
                <p14:modId xmlns:p14="http://schemas.microsoft.com/office/powerpoint/2010/main" val="435812951"/>
              </p:ext>
            </p:extLst>
          </p:nvPr>
        </p:nvGraphicFramePr>
        <p:xfrm>
          <a:off x="280644" y="2391441"/>
          <a:ext cx="2653728" cy="218230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87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1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 err="1">
                          <a:solidFill>
                            <a:srgbClr val="FFFFFF"/>
                          </a:solidFill>
                          <a:sym typeface="ヒラギノ角ゴ ProN W6"/>
                        </a:rPr>
                        <a:t>被験者</a:t>
                      </a:r>
                      <a:endParaRPr sz="1800" dirty="0">
                        <a:solidFill>
                          <a:srgbClr val="FFFFFF"/>
                        </a:solidFill>
                        <a:sym typeface="ヒラギノ角ゴ ProN W6"/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sym typeface="ヒラギノ角ゴ ProN W6"/>
                        </a:rPr>
                        <a:t>年齢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 err="1">
                          <a:solidFill>
                            <a:srgbClr val="FFFFFF"/>
                          </a:solidFill>
                          <a:sym typeface="ヒラギノ角ゴ ProN W6"/>
                        </a:rPr>
                        <a:t>歯の本数</a:t>
                      </a:r>
                      <a:endParaRPr sz="1800" dirty="0">
                        <a:solidFill>
                          <a:srgbClr val="FFFFFF"/>
                        </a:solidFill>
                        <a:sym typeface="ヒラギノ角ゴ ProN W6"/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sym typeface="ヒラギノ角ゴ ProN W6"/>
                        </a:rPr>
                        <a:t>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7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sym typeface="ヒラギノ角ゴ ProN W6"/>
                        </a:rPr>
                        <a:t>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46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sym typeface="ヒラギノ角ゴ ProN W6"/>
                        </a:rPr>
                        <a:t>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33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sym typeface="ヒラギノ角ゴ ProN W6"/>
                        </a:rPr>
                        <a:t>4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87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sym typeface="ヒラギノ角ゴ ProN W6"/>
                        </a:rPr>
                        <a:t>5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2" name="矢印"/>
          <p:cNvSpPr/>
          <p:nvPr/>
        </p:nvSpPr>
        <p:spPr>
          <a:xfrm>
            <a:off x="3147948" y="3269295"/>
            <a:ext cx="1228325" cy="607659"/>
          </a:xfrm>
          <a:prstGeom prst="rightArrow">
            <a:avLst>
              <a:gd name="adj1" fmla="val 29658"/>
              <a:gd name="adj2" fmla="val 7522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3" name="5人の年齢と歯周病の歯の本数を作図するところまで行いました"/>
          <p:cNvSpPr txBox="1"/>
          <p:nvPr/>
        </p:nvSpPr>
        <p:spPr>
          <a:xfrm>
            <a:off x="442756" y="825857"/>
            <a:ext cx="8331200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ctr"/>
            <a:r>
              <a:rPr lang="ja-JP" altLang="en-US" sz="2000" b="1">
                <a:solidFill>
                  <a:schemeClr val="tx1"/>
                </a:solidFill>
              </a:rPr>
              <a:t>単回帰で演習</a:t>
            </a:r>
            <a:r>
              <a:rPr lang="en-US" altLang="ja-JP" sz="2000" b="1" dirty="0">
                <a:solidFill>
                  <a:schemeClr val="tx1"/>
                </a:solidFill>
              </a:rPr>
              <a:t>7</a:t>
            </a:r>
            <a:r>
              <a:rPr lang="ja-JP" altLang="en-US" sz="2000" b="1">
                <a:solidFill>
                  <a:schemeClr val="tx1"/>
                </a:solidFill>
              </a:rPr>
              <a:t>で取り扱った</a:t>
            </a:r>
            <a:endParaRPr lang="en-US" altLang="ja-JP" sz="20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b="1" dirty="0">
                <a:solidFill>
                  <a:schemeClr val="tx1"/>
                </a:solidFill>
              </a:rPr>
              <a:t> </a:t>
            </a:r>
            <a:r>
              <a:rPr lang="en-US" altLang="ja-JP" sz="2000" b="1" dirty="0">
                <a:solidFill>
                  <a:srgbClr val="FF0000"/>
                </a:solidFill>
              </a:rPr>
              <a:t>y</a:t>
            </a:r>
            <a:r>
              <a:rPr lang="ja-JP" altLang="en-US" sz="2000" b="1">
                <a:solidFill>
                  <a:srgbClr val="FF0000"/>
                </a:solidFill>
              </a:rPr>
              <a:t>＝現在歯数、</a:t>
            </a:r>
            <a:r>
              <a:rPr lang="en-US" altLang="ja-JP" sz="2000" b="1" dirty="0">
                <a:solidFill>
                  <a:srgbClr val="FF0000"/>
                </a:solidFill>
              </a:rPr>
              <a:t>x=</a:t>
            </a:r>
            <a:r>
              <a:rPr lang="ja-JP" altLang="en-US" sz="2000" b="1">
                <a:solidFill>
                  <a:srgbClr val="FF0000"/>
                </a:solidFill>
              </a:rPr>
              <a:t>年齢</a:t>
            </a:r>
            <a:r>
              <a:rPr lang="en-US" altLang="ja-JP" sz="2000" b="1" dirty="0">
                <a:solidFill>
                  <a:srgbClr val="FF0000"/>
                </a:solidFill>
              </a:rPr>
              <a:t> </a:t>
            </a:r>
            <a:r>
              <a:rPr lang="ja-JP" altLang="en-US" sz="2000" b="1"/>
              <a:t>の二つの変数の関連を調べる</a:t>
            </a:r>
            <a:endParaRPr sz="2000" b="1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E28F2B7-976C-0C37-6885-823F3C0EC204}"/>
              </a:ext>
            </a:extLst>
          </p:cNvPr>
          <p:cNvSpPr txBox="1"/>
          <p:nvPr/>
        </p:nvSpPr>
        <p:spPr>
          <a:xfrm>
            <a:off x="3270551" y="2984602"/>
            <a:ext cx="769543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600"/>
              <a:t>散布図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1433B9-4D1B-026D-85FE-62DDA2D30EC4}"/>
              </a:ext>
            </a:extLst>
          </p:cNvPr>
          <p:cNvSpPr txBox="1"/>
          <p:nvPr/>
        </p:nvSpPr>
        <p:spPr>
          <a:xfrm>
            <a:off x="237593" y="1761143"/>
            <a:ext cx="395959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5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人の患者の年齢と現在歯数のデータ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A722CE-F0AA-77C3-7F8C-327848DA03AB}"/>
              </a:ext>
            </a:extLst>
          </p:cNvPr>
          <p:cNvSpPr txBox="1"/>
          <p:nvPr/>
        </p:nvSpPr>
        <p:spPr>
          <a:xfrm>
            <a:off x="6533438" y="4524558"/>
            <a:ext cx="512961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83899C-565E-67F2-9A4F-99F0F5A9555F}"/>
              </a:ext>
            </a:extLst>
          </p:cNvPr>
          <p:cNvSpPr txBox="1"/>
          <p:nvPr/>
        </p:nvSpPr>
        <p:spPr>
          <a:xfrm>
            <a:off x="4376273" y="2601350"/>
            <a:ext cx="389013" cy="10874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歯の本数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D67F23A-3397-0D71-7475-998852B5C1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8</a:t>
            </a:fld>
            <a:endParaRPr lang="ja-JP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 descr="グラフ, 散布図&#10;&#10;自動的に生成された説明">
            <a:extLst>
              <a:ext uri="{FF2B5EF4-FFF2-40B4-BE49-F238E27FC236}">
                <a16:creationId xmlns:a16="http://schemas.microsoft.com/office/drawing/2014/main" id="{3D8CBFF3-71D7-FC02-E9CA-543B4AD8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753" y="1354849"/>
            <a:ext cx="3816270" cy="2544180"/>
          </a:xfrm>
          <a:prstGeom prst="rect">
            <a:avLst/>
          </a:prstGeom>
        </p:spPr>
      </p:pic>
      <p:sp>
        <p:nvSpPr>
          <p:cNvPr id="25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6" name="前回のデータ"/>
          <p:cNvSpPr txBox="1"/>
          <p:nvPr/>
        </p:nvSpPr>
        <p:spPr>
          <a:xfrm>
            <a:off x="2788119" y="69625"/>
            <a:ext cx="3567762" cy="33284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sz="1913" dirty="0" err="1"/>
              <a:t>前回のデータ</a:t>
            </a:r>
            <a:endParaRPr sz="1913" dirty="0"/>
          </a:p>
        </p:txBody>
      </p:sp>
      <p:sp>
        <p:nvSpPr>
          <p:cNvPr id="260" name="線"/>
          <p:cNvSpPr/>
          <p:nvPr/>
        </p:nvSpPr>
        <p:spPr>
          <a:xfrm>
            <a:off x="6026280" y="1530343"/>
            <a:ext cx="2301438" cy="16397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10" name="5人の年齢と歯周病の歯の本数を作図するところまで行いました">
            <a:extLst>
              <a:ext uri="{FF2B5EF4-FFF2-40B4-BE49-F238E27FC236}">
                <a16:creationId xmlns:a16="http://schemas.microsoft.com/office/drawing/2014/main" id="{4477B90D-B6DC-4BEA-BAB2-D836CC93D583}"/>
              </a:ext>
            </a:extLst>
          </p:cNvPr>
          <p:cNvSpPr txBox="1"/>
          <p:nvPr/>
        </p:nvSpPr>
        <p:spPr>
          <a:xfrm>
            <a:off x="2365906" y="598832"/>
            <a:ext cx="439222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2000" b="1" dirty="0"/>
              <a:t>5人の年齢と歯数</a:t>
            </a:r>
            <a:r>
              <a:rPr lang="ja-JP" altLang="en-US" sz="2000" b="1"/>
              <a:t>の散布図を描出した</a:t>
            </a:r>
            <a:endParaRPr sz="2000" b="1" dirty="0"/>
          </a:p>
        </p:txBody>
      </p:sp>
      <p:sp>
        <p:nvSpPr>
          <p:cNvPr id="3" name="前回のデータ">
            <a:extLst>
              <a:ext uri="{FF2B5EF4-FFF2-40B4-BE49-F238E27FC236}">
                <a16:creationId xmlns:a16="http://schemas.microsoft.com/office/drawing/2014/main" id="{FEF6648F-7DD9-68B7-0EDC-2A7128D69938}"/>
              </a:ext>
            </a:extLst>
          </p:cNvPr>
          <p:cNvSpPr txBox="1"/>
          <p:nvPr/>
        </p:nvSpPr>
        <p:spPr>
          <a:xfrm>
            <a:off x="0" y="1370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単回帰の基礎</a:t>
            </a:r>
            <a:endParaRPr sz="2800" dirty="0"/>
          </a:p>
        </p:txBody>
      </p:sp>
      <p:sp>
        <p:nvSpPr>
          <p:cNvPr id="5" name="y = b0 + b1x (y : 目的変数、x : 説明変数、b0 : 切片、b1 : 傾き)">
            <a:extLst>
              <a:ext uri="{FF2B5EF4-FFF2-40B4-BE49-F238E27FC236}">
                <a16:creationId xmlns:a16="http://schemas.microsoft.com/office/drawing/2014/main" id="{08675769-F182-195F-50A1-C92BCEC062AB}"/>
              </a:ext>
            </a:extLst>
          </p:cNvPr>
          <p:cNvSpPr txBox="1"/>
          <p:nvPr/>
        </p:nvSpPr>
        <p:spPr>
          <a:xfrm>
            <a:off x="1436137" y="4063352"/>
            <a:ext cx="1800173" cy="350096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5100"/>
            </a:pPr>
            <a:r>
              <a:rPr sz="2025" dirty="0"/>
              <a:t>y = b</a:t>
            </a:r>
            <a:r>
              <a:rPr sz="2025" baseline="-5999" dirty="0"/>
              <a:t>0</a:t>
            </a:r>
            <a:r>
              <a:rPr sz="2025" dirty="0"/>
              <a:t> + b</a:t>
            </a:r>
            <a:r>
              <a:rPr sz="2025" baseline="-5999" dirty="0"/>
              <a:t>1</a:t>
            </a:r>
            <a:r>
              <a:rPr sz="2025" dirty="0"/>
              <a:t>x</a:t>
            </a:r>
            <a:r>
              <a:rPr lang="en-US" sz="2025" baseline="-25000" dirty="0"/>
              <a:t>1</a:t>
            </a:r>
            <a:endParaRPr sz="2025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E65293-92D4-D0E9-C439-B9B7903B3949}"/>
              </a:ext>
            </a:extLst>
          </p:cNvPr>
          <p:cNvSpPr/>
          <p:nvPr/>
        </p:nvSpPr>
        <p:spPr>
          <a:xfrm>
            <a:off x="1206461" y="4056458"/>
            <a:ext cx="2234381" cy="346249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225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8" name="矢印">
            <a:extLst>
              <a:ext uri="{FF2B5EF4-FFF2-40B4-BE49-F238E27FC236}">
                <a16:creationId xmlns:a16="http://schemas.microsoft.com/office/drawing/2014/main" id="{72E0CE21-9FA0-0048-51F0-03B90D9A1E66}"/>
              </a:ext>
            </a:extLst>
          </p:cNvPr>
          <p:cNvSpPr/>
          <p:nvPr/>
        </p:nvSpPr>
        <p:spPr>
          <a:xfrm>
            <a:off x="3677013" y="4074094"/>
            <a:ext cx="476250" cy="328613"/>
          </a:xfrm>
          <a:prstGeom prst="rightArrow">
            <a:avLst>
              <a:gd name="adj1" fmla="val 29658"/>
              <a:gd name="adj2" fmla="val 7522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1" name="線">
            <a:extLst>
              <a:ext uri="{FF2B5EF4-FFF2-40B4-BE49-F238E27FC236}">
                <a16:creationId xmlns:a16="http://schemas.microsoft.com/office/drawing/2014/main" id="{89FE2789-4E07-EA1E-B41B-ACC9B433D366}"/>
              </a:ext>
            </a:extLst>
          </p:cNvPr>
          <p:cNvSpPr/>
          <p:nvPr/>
        </p:nvSpPr>
        <p:spPr>
          <a:xfrm>
            <a:off x="5340815" y="1100656"/>
            <a:ext cx="648796" cy="410370"/>
          </a:xfrm>
          <a:prstGeom prst="line">
            <a:avLst/>
          </a:prstGeom>
          <a:ln w="25400">
            <a:solidFill>
              <a:srgbClr val="000000"/>
            </a:solidFill>
            <a:prstDash val="sysDash"/>
            <a:miter lim="400000"/>
          </a:ln>
        </p:spPr>
        <p:txBody>
          <a:bodyPr lIns="19050" tIns="19050" rIns="19050" bIns="19050" anchor="ctr"/>
          <a:lstStyle/>
          <a:p>
            <a:endParaRPr sz="422" dirty="0"/>
          </a:p>
        </p:txBody>
      </p:sp>
      <p:sp>
        <p:nvSpPr>
          <p:cNvPr id="12" name="線">
            <a:extLst>
              <a:ext uri="{FF2B5EF4-FFF2-40B4-BE49-F238E27FC236}">
                <a16:creationId xmlns:a16="http://schemas.microsoft.com/office/drawing/2014/main" id="{2405C5AB-E7D8-FF8F-1447-1437CAA134DF}"/>
              </a:ext>
            </a:extLst>
          </p:cNvPr>
          <p:cNvSpPr/>
          <p:nvPr/>
        </p:nvSpPr>
        <p:spPr>
          <a:xfrm flipH="1" flipV="1">
            <a:off x="5321397" y="1137051"/>
            <a:ext cx="175" cy="2340000"/>
          </a:xfrm>
          <a:prstGeom prst="line">
            <a:avLst/>
          </a:prstGeom>
          <a:ln w="25400">
            <a:solidFill>
              <a:srgbClr val="000000"/>
            </a:solidFill>
            <a:prstDash val="sysDash"/>
            <a:miter lim="400000"/>
          </a:ln>
        </p:spPr>
        <p:txBody>
          <a:bodyPr lIns="19050" tIns="19050" rIns="19050" bIns="19050" anchor="ctr"/>
          <a:lstStyle/>
          <a:p>
            <a:endParaRPr sz="422" dirty="0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BF1E2ED1-9153-0FF9-848A-17CB55786397}"/>
              </a:ext>
            </a:extLst>
          </p:cNvPr>
          <p:cNvSpPr>
            <a:spLocks noChangeAspect="1"/>
          </p:cNvSpPr>
          <p:nvPr/>
        </p:nvSpPr>
        <p:spPr>
          <a:xfrm>
            <a:off x="5252672" y="1038379"/>
            <a:ext cx="108000" cy="108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4" name="左大かっこ 13">
            <a:extLst>
              <a:ext uri="{FF2B5EF4-FFF2-40B4-BE49-F238E27FC236}">
                <a16:creationId xmlns:a16="http://schemas.microsoft.com/office/drawing/2014/main" id="{78D5D43B-CD4A-3265-A123-2F1945AC71A3}"/>
              </a:ext>
            </a:extLst>
          </p:cNvPr>
          <p:cNvSpPr/>
          <p:nvPr/>
        </p:nvSpPr>
        <p:spPr>
          <a:xfrm>
            <a:off x="6820144" y="2238927"/>
            <a:ext cx="174416" cy="224033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90" tIns="17145" rIns="34290" bIns="17145" numCol="1" spcCol="38100" rtlCol="0" anchor="t">
            <a:noAutofit/>
          </a:bodyPr>
          <a:lstStyle/>
          <a:p>
            <a:pPr algn="l" defTabSz="342900" latinLnBrk="1"/>
            <a:endParaRPr lang="ja-JP" altLang="en-US" sz="675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4FCDEBC-CBC3-73E9-5781-B82B49B3C6C4}"/>
              </a:ext>
            </a:extLst>
          </p:cNvPr>
          <p:cNvSpPr txBox="1"/>
          <p:nvPr/>
        </p:nvSpPr>
        <p:spPr>
          <a:xfrm>
            <a:off x="5504297" y="2711531"/>
            <a:ext cx="1954604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n-US" altLang="ja-JP" sz="1600" dirty="0">
                <a:solidFill>
                  <a:srgbClr val="002060"/>
                </a:solidFill>
              </a:rPr>
              <a:t>b</a:t>
            </a:r>
            <a:r>
              <a:rPr lang="en-US" altLang="ja-JP" sz="1600" baseline="-25000" dirty="0">
                <a:solidFill>
                  <a:srgbClr val="002060"/>
                </a:solidFill>
              </a:rPr>
              <a:t>1</a:t>
            </a:r>
            <a:r>
              <a:rPr lang="en-US" altLang="ja-JP" sz="1600" dirty="0">
                <a:solidFill>
                  <a:srgbClr val="002060"/>
                </a:solidFill>
              </a:rPr>
              <a:t>×10(</a:t>
            </a:r>
            <a:r>
              <a:rPr lang="ja-JP" altLang="en-US" sz="1600">
                <a:solidFill>
                  <a:srgbClr val="002060"/>
                </a:solidFill>
              </a:rPr>
              <a:t>傾き</a:t>
            </a:r>
            <a:r>
              <a:rPr lang="en-US" altLang="ja-JP" sz="1600" dirty="0">
                <a:solidFill>
                  <a:srgbClr val="002060"/>
                </a:solidFill>
              </a:rPr>
              <a:t>,10</a:t>
            </a:r>
            <a:r>
              <a:rPr lang="ja-JP" altLang="en-US" sz="1600">
                <a:solidFill>
                  <a:srgbClr val="002060"/>
                </a:solidFill>
              </a:rPr>
              <a:t>歳増えた時の</a:t>
            </a:r>
            <a:r>
              <a:rPr lang="en-US" altLang="ja-JP" sz="1600" dirty="0">
                <a:solidFill>
                  <a:srgbClr val="002060"/>
                </a:solidFill>
              </a:rPr>
              <a:t>y</a:t>
            </a:r>
            <a:r>
              <a:rPr lang="ja-JP" altLang="en-US" sz="1600">
                <a:solidFill>
                  <a:srgbClr val="002060"/>
                </a:solidFill>
              </a:rPr>
              <a:t>の増減分</a:t>
            </a:r>
            <a:r>
              <a:rPr lang="en-US" altLang="ja-JP" sz="1600" dirty="0">
                <a:solidFill>
                  <a:srgbClr val="002060"/>
                </a:solidFill>
              </a:rPr>
              <a:t>)</a:t>
            </a:r>
            <a:endParaRPr lang="ja-JP" altLang="en-US" sz="1600">
              <a:solidFill>
                <a:srgbClr val="00206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033DCCA-F757-5C15-6739-6341522072CE}"/>
              </a:ext>
            </a:extLst>
          </p:cNvPr>
          <p:cNvSpPr txBox="1"/>
          <p:nvPr/>
        </p:nvSpPr>
        <p:spPr>
          <a:xfrm>
            <a:off x="3847837" y="4107204"/>
            <a:ext cx="457500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ja-JP" sz="1800" dirty="0"/>
              <a:t> b</a:t>
            </a:r>
            <a:r>
              <a:rPr lang="en" altLang="ja-JP" sz="1800" baseline="-5999" dirty="0"/>
              <a:t>0</a:t>
            </a:r>
            <a:r>
              <a:rPr lang="ja-JP" altLang="en-US" sz="1800"/>
              <a:t>は</a:t>
            </a:r>
            <a:r>
              <a:rPr lang="en-US" altLang="ja-JP" sz="1800" dirty="0"/>
              <a:t>40</a:t>
            </a:r>
            <a:r>
              <a:rPr lang="ja-JP" altLang="en-US" sz="1800"/>
              <a:t>ぐらい？</a:t>
            </a:r>
            <a:r>
              <a:rPr lang="en-US" altLang="ja-JP" sz="1800" dirty="0"/>
              <a:t> b</a:t>
            </a:r>
            <a:r>
              <a:rPr lang="en-US" altLang="ja-JP" sz="1800" baseline="-25000" dirty="0"/>
              <a:t>1</a:t>
            </a:r>
            <a:r>
              <a:rPr lang="ja-JP" altLang="en-US" sz="1800"/>
              <a:t>は</a:t>
            </a:r>
            <a:r>
              <a:rPr lang="en-US" altLang="ja-JP" sz="1800" dirty="0"/>
              <a:t>-0.4</a:t>
            </a:r>
            <a:r>
              <a:rPr lang="ja-JP" altLang="en-US" sz="1800"/>
              <a:t>ぐらい？</a:t>
            </a:r>
            <a:r>
              <a:rPr lang="en" altLang="ja-JP" sz="1800" dirty="0"/>
              <a:t> </a:t>
            </a:r>
            <a:endParaRPr lang="ja-JP" altLang="en-US" sz="18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301970A-C0FC-D1AF-2903-1F2695C51AD0}"/>
              </a:ext>
            </a:extLst>
          </p:cNvPr>
          <p:cNvSpPr txBox="1"/>
          <p:nvPr/>
        </p:nvSpPr>
        <p:spPr>
          <a:xfrm>
            <a:off x="47963" y="4518335"/>
            <a:ext cx="902811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このようにデータを直線の式に当てはめる回帰を線形回帰と呼ぶ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3695B75-8755-F529-FC9F-0F9937B09EB3}"/>
              </a:ext>
            </a:extLst>
          </p:cNvPr>
          <p:cNvSpPr txBox="1"/>
          <p:nvPr/>
        </p:nvSpPr>
        <p:spPr>
          <a:xfrm>
            <a:off x="3551551" y="1109492"/>
            <a:ext cx="1026300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</a:rPr>
              <a:t>b</a:t>
            </a:r>
            <a:r>
              <a:rPr lang="en-US" altLang="ja-JP" sz="1600" baseline="-25000" dirty="0">
                <a:solidFill>
                  <a:srgbClr val="002060"/>
                </a:solidFill>
              </a:rPr>
              <a:t>0 </a:t>
            </a:r>
            <a:r>
              <a:rPr lang="en-US" altLang="ja-JP" sz="1600" dirty="0">
                <a:solidFill>
                  <a:srgbClr val="002060"/>
                </a:solidFill>
              </a:rPr>
              <a:t>(</a:t>
            </a:r>
            <a:r>
              <a:rPr lang="ja-JP" altLang="en-US" sz="1600">
                <a:solidFill>
                  <a:srgbClr val="002060"/>
                </a:solidFill>
              </a:rPr>
              <a:t>切片</a:t>
            </a:r>
            <a:r>
              <a:rPr lang="en-US" altLang="ja-JP" sz="1600" dirty="0">
                <a:solidFill>
                  <a:srgbClr val="002060"/>
                </a:solidFill>
              </a:rPr>
              <a:t>)</a:t>
            </a:r>
            <a:endParaRPr lang="ja-JP" altLang="en-US" sz="1600">
              <a:solidFill>
                <a:srgbClr val="002060"/>
              </a:solidFill>
            </a:endParaRPr>
          </a:p>
        </p:txBody>
      </p:sp>
      <p:sp>
        <p:nvSpPr>
          <p:cNvPr id="259" name="矢印"/>
          <p:cNvSpPr/>
          <p:nvPr/>
        </p:nvSpPr>
        <p:spPr>
          <a:xfrm>
            <a:off x="3959381" y="2220257"/>
            <a:ext cx="533603" cy="468753"/>
          </a:xfrm>
          <a:prstGeom prst="rightArrow">
            <a:avLst>
              <a:gd name="adj1" fmla="val 29658"/>
              <a:gd name="adj2" fmla="val 5027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BBDDDEA-FCD8-3C25-0872-F5DD514DA0F3}"/>
              </a:ext>
            </a:extLst>
          </p:cNvPr>
          <p:cNvSpPr txBox="1"/>
          <p:nvPr/>
        </p:nvSpPr>
        <p:spPr>
          <a:xfrm>
            <a:off x="5887127" y="1015359"/>
            <a:ext cx="310341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こんな感じの直線が引けそう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3A139E8-C066-CB4E-48F5-D17B2FF63F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9</a:t>
            </a:fld>
            <a:endParaRPr lang="ja-JP" altLang="en-US"/>
          </a:p>
        </p:txBody>
      </p:sp>
      <p:pic>
        <p:nvPicPr>
          <p:cNvPr id="18" name="図 17" descr="グラフ, 散布図&#10;&#10;自動的に生成された説明">
            <a:extLst>
              <a:ext uri="{FF2B5EF4-FFF2-40B4-BE49-F238E27FC236}">
                <a16:creationId xmlns:a16="http://schemas.microsoft.com/office/drawing/2014/main" id="{A167B2C9-D2F4-0073-B3E8-3B730651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49" y="1415085"/>
            <a:ext cx="3816270" cy="2544180"/>
          </a:xfrm>
          <a:prstGeom prst="rect">
            <a:avLst/>
          </a:prstGeom>
        </p:spPr>
      </p:pic>
      <p:sp>
        <p:nvSpPr>
          <p:cNvPr id="24" name="線">
            <a:extLst>
              <a:ext uri="{FF2B5EF4-FFF2-40B4-BE49-F238E27FC236}">
                <a16:creationId xmlns:a16="http://schemas.microsoft.com/office/drawing/2014/main" id="{41894306-7FE3-7F06-BBEB-AD8484E0B637}"/>
              </a:ext>
            </a:extLst>
          </p:cNvPr>
          <p:cNvSpPr/>
          <p:nvPr/>
        </p:nvSpPr>
        <p:spPr>
          <a:xfrm flipV="1">
            <a:off x="7034042" y="2255976"/>
            <a:ext cx="0" cy="190882"/>
          </a:xfrm>
          <a:prstGeom prst="line">
            <a:avLst/>
          </a:prstGeom>
          <a:ln w="12700">
            <a:solidFill>
              <a:srgbClr val="000000"/>
            </a:solidFill>
            <a:prstDash val="sysDash"/>
            <a:miter lim="400000"/>
          </a:ln>
        </p:spPr>
        <p:txBody>
          <a:bodyPr lIns="19050" tIns="19050" rIns="19050" bIns="19050" anchor="ctr"/>
          <a:lstStyle/>
          <a:p>
            <a:endParaRPr sz="422" dirty="0"/>
          </a:p>
        </p:txBody>
      </p:sp>
      <p:sp>
        <p:nvSpPr>
          <p:cNvPr id="26" name="線">
            <a:extLst>
              <a:ext uri="{FF2B5EF4-FFF2-40B4-BE49-F238E27FC236}">
                <a16:creationId xmlns:a16="http://schemas.microsoft.com/office/drawing/2014/main" id="{5753D67A-240D-5EAA-8F47-42EA580D5054}"/>
              </a:ext>
            </a:extLst>
          </p:cNvPr>
          <p:cNvSpPr/>
          <p:nvPr/>
        </p:nvSpPr>
        <p:spPr>
          <a:xfrm flipH="1">
            <a:off x="7034041" y="2458183"/>
            <a:ext cx="326877" cy="4778"/>
          </a:xfrm>
          <a:prstGeom prst="line">
            <a:avLst/>
          </a:prstGeom>
          <a:ln w="12700">
            <a:solidFill>
              <a:srgbClr val="000000"/>
            </a:solidFill>
            <a:prstDash val="sysDash"/>
            <a:miter lim="400000"/>
          </a:ln>
        </p:spPr>
        <p:txBody>
          <a:bodyPr lIns="19050" tIns="19050" rIns="19050" bIns="19050" anchor="ctr"/>
          <a:lstStyle/>
          <a:p>
            <a:endParaRPr sz="422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9BA8EE-C029-22EA-8CC4-9B47693D9848}"/>
              </a:ext>
            </a:extLst>
          </p:cNvPr>
          <p:cNvSpPr txBox="1"/>
          <p:nvPr/>
        </p:nvSpPr>
        <p:spPr>
          <a:xfrm>
            <a:off x="4571767" y="1788575"/>
            <a:ext cx="389013" cy="10874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歯の本数</a:t>
            </a:r>
          </a:p>
        </p:txBody>
      </p:sp>
      <p:sp>
        <p:nvSpPr>
          <p:cNvPr id="16" name="左大かっこ 15">
            <a:extLst>
              <a:ext uri="{FF2B5EF4-FFF2-40B4-BE49-F238E27FC236}">
                <a16:creationId xmlns:a16="http://schemas.microsoft.com/office/drawing/2014/main" id="{B0E74058-E7E1-9B65-CE9F-78B063B257F4}"/>
              </a:ext>
            </a:extLst>
          </p:cNvPr>
          <p:cNvSpPr/>
          <p:nvPr/>
        </p:nvSpPr>
        <p:spPr>
          <a:xfrm>
            <a:off x="4593452" y="1106278"/>
            <a:ext cx="623245" cy="2267858"/>
          </a:xfrm>
          <a:prstGeom prst="leftBracket">
            <a:avLst/>
          </a:prstGeom>
          <a:noFill/>
          <a:ln w="28575" cap="flat">
            <a:solidFill>
              <a:srgbClr val="00206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90" tIns="17145" rIns="34290" bIns="17145" numCol="1" spcCol="38100" rtlCol="0" anchor="t">
            <a:noAutofit/>
          </a:bodyPr>
          <a:lstStyle/>
          <a:p>
            <a:pPr algn="l" defTabSz="342900" latinLnBrk="1"/>
            <a:endParaRPr lang="ja-JP" altLang="en-US" sz="675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BECCD1E-FAA4-1C0F-5462-A0F1E0180C47}"/>
              </a:ext>
            </a:extLst>
          </p:cNvPr>
          <p:cNvSpPr txBox="1"/>
          <p:nvPr/>
        </p:nvSpPr>
        <p:spPr>
          <a:xfrm>
            <a:off x="43231" y="1869165"/>
            <a:ext cx="389013" cy="10874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歯の本数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7BE584A-F37C-E928-AA69-509508E11E39}"/>
              </a:ext>
            </a:extLst>
          </p:cNvPr>
          <p:cNvSpPr txBox="1"/>
          <p:nvPr/>
        </p:nvSpPr>
        <p:spPr>
          <a:xfrm>
            <a:off x="6481599" y="3655103"/>
            <a:ext cx="512961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年齢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C1A3B8C-F2F4-065E-7975-88411ABA9134}"/>
              </a:ext>
            </a:extLst>
          </p:cNvPr>
          <p:cNvSpPr txBox="1"/>
          <p:nvPr/>
        </p:nvSpPr>
        <p:spPr>
          <a:xfrm>
            <a:off x="1970559" y="3686745"/>
            <a:ext cx="512961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年齢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6b4c2f-2c82-42f4-a7b1-f551fd148232" xsi:nil="true"/>
    <lcf76f155ced4ddcb4097134ff3c332f xmlns="3bedeca0-c2ed-4417-b266-8522ee8d026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4597ED3F9DF04396CDAF7ADD5042AD" ma:contentTypeVersion="16" ma:contentTypeDescription="新しいドキュメントを作成します。" ma:contentTypeScope="" ma:versionID="cc81f611e112f3e2ed258b6ede35e7bb">
  <xsd:schema xmlns:xsd="http://www.w3.org/2001/XMLSchema" xmlns:xs="http://www.w3.org/2001/XMLSchema" xmlns:p="http://schemas.microsoft.com/office/2006/metadata/properties" xmlns:ns2="3bedeca0-c2ed-4417-b266-8522ee8d026f" xmlns:ns3="f06b4c2f-2c82-42f4-a7b1-f551fd148232" targetNamespace="http://schemas.microsoft.com/office/2006/metadata/properties" ma:root="true" ma:fieldsID="14f8125897bec85f8b10cb04740fcf64" ns2:_="" ns3:_="">
    <xsd:import namespace="3bedeca0-c2ed-4417-b266-8522ee8d026f"/>
    <xsd:import namespace="f06b4c2f-2c82-42f4-a7b1-f551fd1482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deca0-c2ed-4417-b266-8522ee8d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64d63cec-adaa-4823-9f5f-a031abd4e2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b4c2f-2c82-42f4-a7b1-f551fd14823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24322fb-54ae-441b-a0be-81c7a9c24d11}" ma:internalName="TaxCatchAll" ma:showField="CatchAllData" ma:web="f06b4c2f-2c82-42f4-a7b1-f551fd1482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1D7582-1529-440A-8D62-0704A1D177CA}">
  <ds:schemaRefs>
    <ds:schemaRef ds:uri="http://schemas.microsoft.com/office/2006/metadata/properties"/>
    <ds:schemaRef ds:uri="http://schemas.microsoft.com/office/infopath/2007/PartnerControls"/>
    <ds:schemaRef ds:uri="f06b4c2f-2c82-42f4-a7b1-f551fd148232"/>
    <ds:schemaRef ds:uri="3bedeca0-c2ed-4417-b266-8522ee8d026f"/>
  </ds:schemaRefs>
</ds:datastoreItem>
</file>

<file path=customXml/itemProps2.xml><?xml version="1.0" encoding="utf-8"?>
<ds:datastoreItem xmlns:ds="http://schemas.openxmlformats.org/officeDocument/2006/customXml" ds:itemID="{7B573B25-6BD3-47BC-818A-4E26F1048C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edeca0-c2ed-4417-b266-8522ee8d026f"/>
    <ds:schemaRef ds:uri="f06b4c2f-2c82-42f4-a7b1-f551fd1482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EA4784-F88B-4059-AA13-F4D19BA60A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92737</TotalTime>
  <Words>3365</Words>
  <Application>Microsoft Macintosh PowerPoint</Application>
  <PresentationFormat>画面に合わせる (16:9)</PresentationFormat>
  <Paragraphs>640</Paragraphs>
  <Slides>43</Slides>
  <Notes>33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59" baseType="lpstr">
      <vt:lpstr>BIZ UDGothic</vt:lpstr>
      <vt:lpstr>Google Sans</vt:lpstr>
      <vt:lpstr>Hiragino Maru Gothic ProN W4</vt:lpstr>
      <vt:lpstr>Hiragino Sans W4</vt:lpstr>
      <vt:lpstr>Toppan Bunkyu Gothic Regular</vt:lpstr>
      <vt:lpstr>YuGothic</vt:lpstr>
      <vt:lpstr>ヒラギノ角ゴ ProN W3</vt:lpstr>
      <vt:lpstr>ヒラギノ角ゴ ProN W6</vt:lpstr>
      <vt:lpstr>Meiryo</vt:lpstr>
      <vt:lpstr>游ゴシック</vt:lpstr>
      <vt:lpstr>Courier New</vt:lpstr>
      <vt:lpstr>Helvetica Neue Light</vt:lpstr>
      <vt:lpstr>Roboto</vt:lpstr>
      <vt:lpstr>Times New Roman</vt:lpstr>
      <vt:lpstr>Wingdings</vt:lpstr>
      <vt:lpstr>White</vt:lpstr>
      <vt:lpstr>演習授業中の質問対応について</vt:lpstr>
      <vt:lpstr>医療とAI・ビッグデータ入門 演習8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演習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検索google colab Colaboratory へようこそ - Colaboratory - Google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須藤毅顕</dc:creator>
  <cp:lastModifiedBy>須藤　毅顕</cp:lastModifiedBy>
  <cp:revision>726</cp:revision>
  <dcterms:modified xsi:type="dcterms:W3CDTF">2024-08-01T03:10:29Z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0x010100E74597ED3F9DF04396CDAF7ADD5042AD</vt:lpwstr>
  </property>
</Properties>
</file>